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8" r:id="rId2"/>
    <p:sldId id="288" r:id="rId3"/>
    <p:sldId id="290" r:id="rId4"/>
    <p:sldId id="293" r:id="rId5"/>
    <p:sldId id="291" r:id="rId6"/>
    <p:sldId id="292" r:id="rId7"/>
    <p:sldId id="294" r:id="rId8"/>
    <p:sldId id="295" r:id="rId9"/>
    <p:sldId id="297" r:id="rId10"/>
    <p:sldId id="296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6" r:id="rId19"/>
    <p:sldId id="305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5" r:id="rId28"/>
    <p:sldId id="316" r:id="rId29"/>
    <p:sldId id="31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5B60"/>
    <a:srgbClr val="BBCAD9"/>
    <a:srgbClr val="FFEEEE"/>
    <a:srgbClr val="F3777F"/>
    <a:srgbClr val="2C4257"/>
    <a:srgbClr val="FBD6D5"/>
    <a:srgbClr val="B1C8E6"/>
    <a:srgbClr val="826463"/>
    <a:srgbClr val="570921"/>
    <a:srgbClr val="899B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81"/>
    <p:restoredTop sz="94755"/>
  </p:normalViewPr>
  <p:slideViewPr>
    <p:cSldViewPr showGuides="1">
      <p:cViewPr>
        <p:scale>
          <a:sx n="83" d="100"/>
          <a:sy n="83" d="100"/>
        </p:scale>
        <p:origin x="1168" y="4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5C824-D3CE-1E49-8D1A-E9D1C166BB42}" type="datetimeFigureOut">
              <a:rPr lang="en-US" smtClean="0"/>
              <a:t>4/14/19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CCBB8-26A0-F54F-84BB-C0FD15ECC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80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CCBB8-26A0-F54F-84BB-C0FD15ECCD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39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CCBB8-26A0-F54F-84BB-C0FD15ECCD7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84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CCBB8-26A0-F54F-84BB-C0FD15ECCD7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8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CCBB8-26A0-F54F-84BB-C0FD15ECCD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75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CCBB8-26A0-F54F-84BB-C0FD15ECCD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53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CCBB8-26A0-F54F-84BB-C0FD15ECCD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7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CCBB8-26A0-F54F-84BB-C0FD15ECCD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56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CCBB8-26A0-F54F-84BB-C0FD15ECCD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2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CCBB8-26A0-F54F-84BB-C0FD15ECCD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52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CCBB8-26A0-F54F-84BB-C0FD15ECCD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4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CCBB8-26A0-F54F-84BB-C0FD15ECCD7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98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B5AD-2E72-4D27-9F43-7B9B78F54653}" type="datetimeFigureOut">
              <a:rPr lang="en-GB" smtClean="0"/>
              <a:t>14/04/2019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DD4C9-CFFF-4673-AAD0-DACCD383F3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854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B5AD-2E72-4D27-9F43-7B9B78F54653}" type="datetimeFigureOut">
              <a:rPr lang="en-GB" smtClean="0"/>
              <a:t>14/04/2019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DD4C9-CFFF-4673-AAD0-DACCD383F3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861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B5AD-2E72-4D27-9F43-7B9B78F54653}" type="datetimeFigureOut">
              <a:rPr lang="en-GB" smtClean="0"/>
              <a:t>14/04/2019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DD4C9-CFFF-4673-AAD0-DACCD383F3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9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B5AD-2E72-4D27-9F43-7B9B78F54653}" type="datetimeFigureOut">
              <a:rPr lang="en-GB" smtClean="0"/>
              <a:t>14/04/2019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DD4C9-CFFF-4673-AAD0-DACCD383F3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294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B5AD-2E72-4D27-9F43-7B9B78F54653}" type="datetimeFigureOut">
              <a:rPr lang="en-GB" smtClean="0"/>
              <a:t>14/04/2019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DD4C9-CFFF-4673-AAD0-DACCD383F3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833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B5AD-2E72-4D27-9F43-7B9B78F54653}" type="datetimeFigureOut">
              <a:rPr lang="en-GB" smtClean="0"/>
              <a:t>14/04/2019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DD4C9-CFFF-4673-AAD0-DACCD383F3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514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B5AD-2E72-4D27-9F43-7B9B78F54653}" type="datetimeFigureOut">
              <a:rPr lang="en-GB" smtClean="0"/>
              <a:t>14/04/2019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DD4C9-CFFF-4673-AAD0-DACCD383F3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875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B5AD-2E72-4D27-9F43-7B9B78F54653}" type="datetimeFigureOut">
              <a:rPr lang="en-GB" smtClean="0"/>
              <a:t>14/04/2019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DD4C9-CFFF-4673-AAD0-DACCD383F3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11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B5AD-2E72-4D27-9F43-7B9B78F54653}" type="datetimeFigureOut">
              <a:rPr lang="en-GB" smtClean="0"/>
              <a:t>14/04/2019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DD4C9-CFFF-4673-AAD0-DACCD383F3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05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B5AD-2E72-4D27-9F43-7B9B78F54653}" type="datetimeFigureOut">
              <a:rPr lang="en-GB" smtClean="0"/>
              <a:t>14/04/2019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DD4C9-CFFF-4673-AAD0-DACCD383F3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284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B5AD-2E72-4D27-9F43-7B9B78F54653}" type="datetimeFigureOut">
              <a:rPr lang="en-GB" smtClean="0"/>
              <a:t>14/04/2019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DD4C9-CFFF-4673-AAD0-DACCD383F3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60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FB5AD-2E72-4D27-9F43-7B9B78F54653}" type="datetimeFigureOut">
              <a:rPr lang="en-GB" smtClean="0"/>
              <a:t>14/04/2019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DD4C9-CFFF-4673-AAD0-DACCD383F3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924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77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5400000">
            <a:off x="1771411" y="1977097"/>
            <a:ext cx="1912740" cy="5455561"/>
          </a:xfrm>
          <a:prstGeom prst="round2SameRect">
            <a:avLst/>
          </a:prstGeom>
          <a:solidFill>
            <a:srgbClr val="FBD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7124" y="3371766"/>
            <a:ext cx="30292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KS2 | </a:t>
            </a:r>
            <a:r>
              <a:rPr lang="en-GB" sz="1600" b="1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Learning Points</a:t>
            </a:r>
          </a:p>
          <a:p>
            <a:endParaRPr lang="en-GB" sz="1400" dirty="0">
              <a:solidFill>
                <a:srgbClr val="2C425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6983" y="3375892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Architecture | </a:t>
            </a:r>
            <a:r>
              <a:rPr lang="en-GB" sz="1400" b="1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sz="1600" b="1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 Points</a:t>
            </a:r>
          </a:p>
          <a:p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347" y="422711"/>
            <a:ext cx="45441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EEEE"/>
                </a:solidFill>
                <a:latin typeface="Arial" charset="0"/>
                <a:ea typeface="Arial" charset="0"/>
                <a:cs typeface="Arial" charset="0"/>
              </a:rPr>
              <a:t>Botanical Gardens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0388" b="23126"/>
          <a:stretch/>
        </p:blipFill>
        <p:spPr>
          <a:xfrm>
            <a:off x="4765078" y="-1605272"/>
            <a:ext cx="4389500" cy="48075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13041" y="3807693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Scales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Measurement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Formulae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Shapes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Volume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Surfaces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Algebra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24801" y="3789040"/>
            <a:ext cx="20177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Recycling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Experimentation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Materials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Form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Measurement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Energy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Environment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37074" y="2849272"/>
            <a:ext cx="41982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3600" b="1" baseline="30000" dirty="0">
                <a:solidFill>
                  <a:srgbClr val="826463"/>
                </a:solidFill>
                <a:latin typeface="Arial" charset="0"/>
                <a:ea typeface="Arial" charset="0"/>
                <a:cs typeface="Arial" charset="0"/>
              </a:rPr>
              <a:t>‘LET’S DO SOME MATHS!’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3636" y="6098818"/>
            <a:ext cx="1479892" cy="75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5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65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91843" y="6204824"/>
            <a:ext cx="3414396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sz="2800" baseline="30000" dirty="0" err="1">
                <a:solidFill>
                  <a:srgbClr val="FBD6D5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sz="2800" baseline="30000" dirty="0">
                <a:solidFill>
                  <a:srgbClr val="FBD6D5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901658"/>
            <a:ext cx="1379360" cy="59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88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" y="-1"/>
            <a:ext cx="9145940" cy="61002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16401" r="32132" b="42650"/>
          <a:stretch/>
        </p:blipFill>
        <p:spPr>
          <a:xfrm>
            <a:off x="3742240" y="4461606"/>
            <a:ext cx="1659520" cy="223176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25756" y="1110593"/>
            <a:ext cx="2617560" cy="3528268"/>
          </a:xfrm>
          <a:prstGeom prst="roundRect">
            <a:avLst/>
          </a:prstGeom>
          <a:solidFill>
            <a:srgbClr val="FBD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flipH="1">
            <a:off x="427295" y="912595"/>
            <a:ext cx="656561" cy="568722"/>
          </a:xfrm>
          <a:custGeom>
            <a:avLst/>
            <a:gdLst>
              <a:gd name="connsiteX0" fmla="*/ 0 w 697091"/>
              <a:gd name="connsiteY0" fmla="*/ 0 h 892098"/>
              <a:gd name="connsiteX1" fmla="*/ 613317 w 697091"/>
              <a:gd name="connsiteY1" fmla="*/ 178420 h 892098"/>
              <a:gd name="connsiteX2" fmla="*/ 691375 w 697091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091" h="892098">
                <a:moveTo>
                  <a:pt x="0" y="0"/>
                </a:moveTo>
                <a:cubicBezTo>
                  <a:pt x="249044" y="14868"/>
                  <a:pt x="498088" y="29737"/>
                  <a:pt x="613317" y="178420"/>
                </a:cubicBezTo>
                <a:cubicBezTo>
                  <a:pt x="728546" y="327103"/>
                  <a:pt x="691375" y="892098"/>
                  <a:pt x="691375" y="892098"/>
                </a:cubicBez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5B6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 rot="663960" flipH="1">
            <a:off x="1556592" y="4554134"/>
            <a:ext cx="383596" cy="390353"/>
          </a:xfrm>
          <a:custGeom>
            <a:avLst/>
            <a:gdLst>
              <a:gd name="connsiteX0" fmla="*/ 144966 w 613317"/>
              <a:gd name="connsiteY0" fmla="*/ 0 h 825191"/>
              <a:gd name="connsiteX1" fmla="*/ 0 w 613317"/>
              <a:gd name="connsiteY1" fmla="*/ 825191 h 825191"/>
              <a:gd name="connsiteX2" fmla="*/ 613317 w 613317"/>
              <a:gd name="connsiteY2" fmla="*/ 401444 h 825191"/>
              <a:gd name="connsiteX3" fmla="*/ 613317 w 613317"/>
              <a:gd name="connsiteY3" fmla="*/ 401444 h 825191"/>
              <a:gd name="connsiteX4" fmla="*/ 613317 w 613317"/>
              <a:gd name="connsiteY4" fmla="*/ 401444 h 82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317" h="825191">
                <a:moveTo>
                  <a:pt x="144966" y="0"/>
                </a:moveTo>
                <a:lnTo>
                  <a:pt x="0" y="825191"/>
                </a:lnTo>
                <a:lnTo>
                  <a:pt x="613317" y="401444"/>
                </a:lnTo>
                <a:lnTo>
                  <a:pt x="613317" y="401444"/>
                </a:lnTo>
                <a:lnTo>
                  <a:pt x="613317" y="401444"/>
                </a:ln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25756" y="1278539"/>
            <a:ext cx="26340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“Because the climates in different parts of the world are so different to each other, we will need a special type of building design to house exotic plants.</a:t>
            </a:r>
          </a:p>
          <a:p>
            <a:pPr algn="ctr"/>
            <a:endParaRPr lang="en-GB" sz="1600" dirty="0">
              <a:solidFill>
                <a:srgbClr val="2C4257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Let’s be honest, </a:t>
            </a:r>
            <a:r>
              <a:rPr lang="en-GB" sz="1600" dirty="0" err="1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Towncaster</a:t>
            </a:r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 can be a bit wet, windy during most of the year and a quite a bit chilly in winter.”</a:t>
            </a:r>
          </a:p>
          <a:p>
            <a:pPr algn="ctr"/>
            <a:endParaRPr lang="en-GB" sz="1600" dirty="0">
              <a:solidFill>
                <a:srgbClr val="2C4257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8488" r="19515" b="55433"/>
          <a:stretch/>
        </p:blipFill>
        <p:spPr>
          <a:xfrm>
            <a:off x="5270560" y="4508091"/>
            <a:ext cx="2697068" cy="24482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 t="20406" r="24240" b="42844"/>
          <a:stretch/>
        </p:blipFill>
        <p:spPr>
          <a:xfrm>
            <a:off x="1646090" y="4436083"/>
            <a:ext cx="2376264" cy="25202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92280" y="6127153"/>
            <a:ext cx="2006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Image: 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Andrew Tryon; Sheffield Winter Gardens (</a:t>
            </a:r>
            <a:r>
              <a:rPr lang="en-US" sz="800" dirty="0" err="1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geogrpah.org.uk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1873765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" y="-1"/>
            <a:ext cx="9145940" cy="61002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92280" y="6127153"/>
            <a:ext cx="2006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Image: 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Andrew Tryon; Sheffield Winter Gardens (</a:t>
            </a:r>
            <a:r>
              <a:rPr lang="en-US" sz="800" dirty="0" err="1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geogrpah.org.uk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16401" r="32132" b="42650"/>
          <a:stretch/>
        </p:blipFill>
        <p:spPr>
          <a:xfrm>
            <a:off x="3742240" y="4461606"/>
            <a:ext cx="1659520" cy="223176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227928" y="2763862"/>
            <a:ext cx="2619539" cy="1569089"/>
          </a:xfrm>
          <a:prstGeom prst="roundRect">
            <a:avLst/>
          </a:prstGeom>
          <a:solidFill>
            <a:srgbClr val="FBD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flipH="1">
            <a:off x="5285264" y="2588722"/>
            <a:ext cx="656561" cy="568722"/>
          </a:xfrm>
          <a:custGeom>
            <a:avLst/>
            <a:gdLst>
              <a:gd name="connsiteX0" fmla="*/ 0 w 697091"/>
              <a:gd name="connsiteY0" fmla="*/ 0 h 892098"/>
              <a:gd name="connsiteX1" fmla="*/ 613317 w 697091"/>
              <a:gd name="connsiteY1" fmla="*/ 178420 h 892098"/>
              <a:gd name="connsiteX2" fmla="*/ 691375 w 697091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091" h="892098">
                <a:moveTo>
                  <a:pt x="0" y="0"/>
                </a:moveTo>
                <a:cubicBezTo>
                  <a:pt x="249044" y="14868"/>
                  <a:pt x="498088" y="29737"/>
                  <a:pt x="613317" y="178420"/>
                </a:cubicBezTo>
                <a:cubicBezTo>
                  <a:pt x="728546" y="327103"/>
                  <a:pt x="691375" y="892098"/>
                  <a:pt x="691375" y="892098"/>
                </a:cubicBez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5B6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 rot="3090643" flipH="1">
            <a:off x="6840815" y="4474310"/>
            <a:ext cx="383596" cy="390353"/>
          </a:xfrm>
          <a:custGeom>
            <a:avLst/>
            <a:gdLst>
              <a:gd name="connsiteX0" fmla="*/ 144966 w 613317"/>
              <a:gd name="connsiteY0" fmla="*/ 0 h 825191"/>
              <a:gd name="connsiteX1" fmla="*/ 0 w 613317"/>
              <a:gd name="connsiteY1" fmla="*/ 825191 h 825191"/>
              <a:gd name="connsiteX2" fmla="*/ 613317 w 613317"/>
              <a:gd name="connsiteY2" fmla="*/ 401444 h 825191"/>
              <a:gd name="connsiteX3" fmla="*/ 613317 w 613317"/>
              <a:gd name="connsiteY3" fmla="*/ 401444 h 825191"/>
              <a:gd name="connsiteX4" fmla="*/ 613317 w 613317"/>
              <a:gd name="connsiteY4" fmla="*/ 401444 h 82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317" h="825191">
                <a:moveTo>
                  <a:pt x="144966" y="0"/>
                </a:moveTo>
                <a:lnTo>
                  <a:pt x="0" y="825191"/>
                </a:lnTo>
                <a:lnTo>
                  <a:pt x="613317" y="401444"/>
                </a:lnTo>
                <a:lnTo>
                  <a:pt x="613317" y="401444"/>
                </a:lnTo>
                <a:lnTo>
                  <a:pt x="613317" y="401444"/>
                </a:ln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8488" r="19515" b="55433"/>
          <a:stretch/>
        </p:blipFill>
        <p:spPr>
          <a:xfrm>
            <a:off x="5270560" y="4508091"/>
            <a:ext cx="2697068" cy="24482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50335" y="2708920"/>
            <a:ext cx="259713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1700" dirty="0">
              <a:solidFill>
                <a:srgbClr val="2C4257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GB" sz="17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“We’ll need to design a giant green house which lets in the suns light but keeps in the heat.”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 t="20406" r="24240" b="42844"/>
          <a:stretch/>
        </p:blipFill>
        <p:spPr>
          <a:xfrm>
            <a:off x="1646090" y="4436083"/>
            <a:ext cx="2376264" cy="252028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1115846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" y="-11125"/>
            <a:ext cx="9144000" cy="6122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16401" r="32132" b="42650"/>
          <a:stretch/>
        </p:blipFill>
        <p:spPr>
          <a:xfrm>
            <a:off x="3742240" y="4461606"/>
            <a:ext cx="1659520" cy="223176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99792" y="1673351"/>
            <a:ext cx="3096344" cy="2367279"/>
          </a:xfrm>
          <a:prstGeom prst="roundRect">
            <a:avLst/>
          </a:prstGeom>
          <a:solidFill>
            <a:srgbClr val="FBD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flipH="1">
            <a:off x="2834222" y="1518495"/>
            <a:ext cx="656561" cy="568722"/>
          </a:xfrm>
          <a:custGeom>
            <a:avLst/>
            <a:gdLst>
              <a:gd name="connsiteX0" fmla="*/ 0 w 697091"/>
              <a:gd name="connsiteY0" fmla="*/ 0 h 892098"/>
              <a:gd name="connsiteX1" fmla="*/ 613317 w 697091"/>
              <a:gd name="connsiteY1" fmla="*/ 178420 h 892098"/>
              <a:gd name="connsiteX2" fmla="*/ 691375 w 697091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091" h="892098">
                <a:moveTo>
                  <a:pt x="0" y="0"/>
                </a:moveTo>
                <a:cubicBezTo>
                  <a:pt x="249044" y="14868"/>
                  <a:pt x="498088" y="29737"/>
                  <a:pt x="613317" y="178420"/>
                </a:cubicBezTo>
                <a:cubicBezTo>
                  <a:pt x="728546" y="327103"/>
                  <a:pt x="691375" y="892098"/>
                  <a:pt x="691375" y="892098"/>
                </a:cubicBez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5B6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 rot="3090643" flipH="1">
            <a:off x="4738574" y="4132726"/>
            <a:ext cx="383596" cy="390353"/>
          </a:xfrm>
          <a:custGeom>
            <a:avLst/>
            <a:gdLst>
              <a:gd name="connsiteX0" fmla="*/ 144966 w 613317"/>
              <a:gd name="connsiteY0" fmla="*/ 0 h 825191"/>
              <a:gd name="connsiteX1" fmla="*/ 0 w 613317"/>
              <a:gd name="connsiteY1" fmla="*/ 825191 h 825191"/>
              <a:gd name="connsiteX2" fmla="*/ 613317 w 613317"/>
              <a:gd name="connsiteY2" fmla="*/ 401444 h 825191"/>
              <a:gd name="connsiteX3" fmla="*/ 613317 w 613317"/>
              <a:gd name="connsiteY3" fmla="*/ 401444 h 825191"/>
              <a:gd name="connsiteX4" fmla="*/ 613317 w 613317"/>
              <a:gd name="connsiteY4" fmla="*/ 401444 h 82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317" h="825191">
                <a:moveTo>
                  <a:pt x="144966" y="0"/>
                </a:moveTo>
                <a:lnTo>
                  <a:pt x="0" y="825191"/>
                </a:lnTo>
                <a:lnTo>
                  <a:pt x="613317" y="401444"/>
                </a:lnTo>
                <a:lnTo>
                  <a:pt x="613317" y="401444"/>
                </a:lnTo>
                <a:lnTo>
                  <a:pt x="613317" y="401444"/>
                </a:ln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34222" y="1817607"/>
            <a:ext cx="27844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“Wow! A new Botanical Gardens for </a:t>
            </a:r>
            <a:r>
              <a:rPr lang="en-GB" sz="1600" dirty="0" err="1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Towncaster</a:t>
            </a:r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, what a brilliant idea.</a:t>
            </a:r>
          </a:p>
          <a:p>
            <a:pPr algn="ctr"/>
            <a:endParaRPr lang="en-GB" sz="1600" dirty="0">
              <a:solidFill>
                <a:srgbClr val="2C4257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Make sure it is a sound environmental design which </a:t>
            </a:r>
            <a:r>
              <a:rPr lang="en-GB" sz="1600" b="1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minimises energy and uses recycled materials.”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 t="20406" r="24240" b="42844"/>
          <a:stretch/>
        </p:blipFill>
        <p:spPr>
          <a:xfrm>
            <a:off x="1646090" y="4436083"/>
            <a:ext cx="2376264" cy="25202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8488" r="19515" b="55433"/>
          <a:stretch/>
        </p:blipFill>
        <p:spPr>
          <a:xfrm>
            <a:off x="5270560" y="4508091"/>
            <a:ext cx="2697068" cy="24482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92280" y="6127153"/>
            <a:ext cx="2006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Image: 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Daniel Case: Alpine House at Kew Gardens (2014)(</a:t>
            </a:r>
            <a:r>
              <a:rPr lang="en-US" sz="800" dirty="0" err="1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wikipedia.org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12357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" y="-11125"/>
            <a:ext cx="9144000" cy="6122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16401" r="32132" b="42650"/>
          <a:stretch/>
        </p:blipFill>
        <p:spPr>
          <a:xfrm>
            <a:off x="3742240" y="4461606"/>
            <a:ext cx="1659520" cy="223176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27294" y="2497181"/>
            <a:ext cx="2550785" cy="2010910"/>
          </a:xfrm>
          <a:prstGeom prst="roundRect">
            <a:avLst/>
          </a:prstGeom>
          <a:solidFill>
            <a:srgbClr val="FBD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flipH="1">
            <a:off x="537659" y="2296456"/>
            <a:ext cx="656561" cy="568722"/>
          </a:xfrm>
          <a:custGeom>
            <a:avLst/>
            <a:gdLst>
              <a:gd name="connsiteX0" fmla="*/ 0 w 697091"/>
              <a:gd name="connsiteY0" fmla="*/ 0 h 892098"/>
              <a:gd name="connsiteX1" fmla="*/ 613317 w 697091"/>
              <a:gd name="connsiteY1" fmla="*/ 178420 h 892098"/>
              <a:gd name="connsiteX2" fmla="*/ 691375 w 697091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091" h="892098">
                <a:moveTo>
                  <a:pt x="0" y="0"/>
                </a:moveTo>
                <a:cubicBezTo>
                  <a:pt x="249044" y="14868"/>
                  <a:pt x="498088" y="29737"/>
                  <a:pt x="613317" y="178420"/>
                </a:cubicBezTo>
                <a:cubicBezTo>
                  <a:pt x="728546" y="327103"/>
                  <a:pt x="691375" y="892098"/>
                  <a:pt x="691375" y="892098"/>
                </a:cubicBez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5B6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 rot="663960" flipH="1">
            <a:off x="1556592" y="4554134"/>
            <a:ext cx="383596" cy="390353"/>
          </a:xfrm>
          <a:custGeom>
            <a:avLst/>
            <a:gdLst>
              <a:gd name="connsiteX0" fmla="*/ 144966 w 613317"/>
              <a:gd name="connsiteY0" fmla="*/ 0 h 825191"/>
              <a:gd name="connsiteX1" fmla="*/ 0 w 613317"/>
              <a:gd name="connsiteY1" fmla="*/ 825191 h 825191"/>
              <a:gd name="connsiteX2" fmla="*/ 613317 w 613317"/>
              <a:gd name="connsiteY2" fmla="*/ 401444 h 825191"/>
              <a:gd name="connsiteX3" fmla="*/ 613317 w 613317"/>
              <a:gd name="connsiteY3" fmla="*/ 401444 h 825191"/>
              <a:gd name="connsiteX4" fmla="*/ 613317 w 613317"/>
              <a:gd name="connsiteY4" fmla="*/ 401444 h 82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317" h="825191">
                <a:moveTo>
                  <a:pt x="144966" y="0"/>
                </a:moveTo>
                <a:lnTo>
                  <a:pt x="0" y="825191"/>
                </a:lnTo>
                <a:lnTo>
                  <a:pt x="613317" y="401444"/>
                </a:lnTo>
                <a:lnTo>
                  <a:pt x="613317" y="401444"/>
                </a:lnTo>
                <a:lnTo>
                  <a:pt x="613317" y="401444"/>
                </a:ln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19013" y="2728020"/>
            <a:ext cx="23673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“We can work out what we need by building a model to test out our ideas. Architects like Sophie and I do this all the time.”</a:t>
            </a:r>
          </a:p>
          <a:p>
            <a:pPr algn="ctr"/>
            <a:endParaRPr lang="en-GB" sz="1600" dirty="0">
              <a:solidFill>
                <a:srgbClr val="2C4257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8488" r="19515" b="55433"/>
          <a:stretch/>
        </p:blipFill>
        <p:spPr>
          <a:xfrm>
            <a:off x="5270560" y="4508091"/>
            <a:ext cx="2697068" cy="24482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 t="20406" r="24240" b="42844"/>
          <a:stretch/>
        </p:blipFill>
        <p:spPr>
          <a:xfrm>
            <a:off x="1646090" y="4436083"/>
            <a:ext cx="2376264" cy="25202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92280" y="6127153"/>
            <a:ext cx="2006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Image: 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Daniel Case: Alpine House at Kew Gardens (2014)(</a:t>
            </a:r>
            <a:r>
              <a:rPr lang="en-US" sz="800" dirty="0" err="1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wikipedia.org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165988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059832" y="404664"/>
            <a:ext cx="3240360" cy="2880320"/>
          </a:xfrm>
          <a:prstGeom prst="ellipse">
            <a:avLst/>
          </a:prstGeom>
          <a:solidFill>
            <a:srgbClr val="FBD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 t="20406" r="24240" b="42844"/>
          <a:stretch/>
        </p:blipFill>
        <p:spPr>
          <a:xfrm>
            <a:off x="6372200" y="2547664"/>
            <a:ext cx="2376264" cy="25202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93516" y="4646078"/>
            <a:ext cx="975605" cy="3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200" b="1" baseline="30000" dirty="0">
                <a:solidFill>
                  <a:srgbClr val="826463"/>
                </a:solidFill>
                <a:latin typeface="Arial" charset="0"/>
                <a:ea typeface="Arial" charset="0"/>
                <a:cs typeface="Arial" charset="0"/>
              </a:rPr>
              <a:t>Tomas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8488" r="19515" b="55433"/>
          <a:stretch/>
        </p:blipFill>
        <p:spPr>
          <a:xfrm>
            <a:off x="439498" y="2450507"/>
            <a:ext cx="2697068" cy="24482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56280" y="4527657"/>
            <a:ext cx="3253346" cy="3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200" b="1" baseline="30000" dirty="0">
                <a:solidFill>
                  <a:srgbClr val="826463"/>
                </a:solidFill>
                <a:latin typeface="Arial" charset="0"/>
                <a:ea typeface="Arial" charset="0"/>
                <a:cs typeface="Arial" charset="0"/>
              </a:rPr>
              <a:t>Sophie</a:t>
            </a:r>
          </a:p>
        </p:txBody>
      </p:sp>
      <p:sp>
        <p:nvSpPr>
          <p:cNvPr id="8" name="Rectangle 7"/>
          <p:cNvSpPr/>
          <p:nvPr/>
        </p:nvSpPr>
        <p:spPr>
          <a:xfrm>
            <a:off x="2757158" y="4602846"/>
            <a:ext cx="37257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In architecture we like to experiment with different materials. For this project we’ve asked you to </a:t>
            </a:r>
            <a:r>
              <a:rPr lang="en-GB" sz="2000" b="1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collect as many plastic drinking cups as you can.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4" t="28568" r="26513" b="37832"/>
          <a:stretch/>
        </p:blipFill>
        <p:spPr>
          <a:xfrm>
            <a:off x="3257607" y="692696"/>
            <a:ext cx="2664296" cy="2304256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2013178" y="356742"/>
            <a:ext cx="5194184" cy="2967947"/>
          </a:xfrm>
          <a:custGeom>
            <a:avLst/>
            <a:gdLst>
              <a:gd name="connsiteX0" fmla="*/ 5045544 w 5194184"/>
              <a:gd name="connsiteY0" fmla="*/ 2799053 h 2967947"/>
              <a:gd name="connsiteX1" fmla="*/ 4711007 w 5194184"/>
              <a:gd name="connsiteY1" fmla="*/ 2431063 h 2967947"/>
              <a:gd name="connsiteX2" fmla="*/ 4722159 w 5194184"/>
              <a:gd name="connsiteY2" fmla="*/ 1438604 h 2967947"/>
              <a:gd name="connsiteX3" fmla="*/ 5179359 w 5194184"/>
              <a:gd name="connsiteY3" fmla="*/ 1438604 h 2967947"/>
              <a:gd name="connsiteX4" fmla="*/ 4978637 w 5194184"/>
              <a:gd name="connsiteY4" fmla="*/ 1973863 h 2967947"/>
              <a:gd name="connsiteX5" fmla="*/ 3986178 w 5194184"/>
              <a:gd name="connsiteY5" fmla="*/ 624565 h 2967947"/>
              <a:gd name="connsiteX6" fmla="*/ 2915661 w 5194184"/>
              <a:gd name="connsiteY6" fmla="*/ 11248 h 2967947"/>
              <a:gd name="connsiteX7" fmla="*/ 1499456 w 5194184"/>
              <a:gd name="connsiteY7" fmla="*/ 345785 h 2967947"/>
              <a:gd name="connsiteX8" fmla="*/ 863837 w 5194184"/>
              <a:gd name="connsiteY8" fmla="*/ 1728536 h 2967947"/>
              <a:gd name="connsiteX9" fmla="*/ 1689027 w 5194184"/>
              <a:gd name="connsiteY9" fmla="*/ 2709843 h 2967947"/>
              <a:gd name="connsiteX10" fmla="*/ 2759544 w 5194184"/>
              <a:gd name="connsiteY10" fmla="*/ 2966321 h 2967947"/>
              <a:gd name="connsiteX11" fmla="*/ 3774305 w 5194184"/>
              <a:gd name="connsiteY11" fmla="*/ 2631785 h 2967947"/>
              <a:gd name="connsiteX12" fmla="*/ 4476832 w 5194184"/>
              <a:gd name="connsiteY12" fmla="*/ 1126370 h 2967947"/>
              <a:gd name="connsiteX13" fmla="*/ 3250198 w 5194184"/>
              <a:gd name="connsiteY13" fmla="*/ 234273 h 2967947"/>
              <a:gd name="connsiteX14" fmla="*/ 1722481 w 5194184"/>
              <a:gd name="connsiteY14" fmla="*/ 468448 h 2967947"/>
              <a:gd name="connsiteX15" fmla="*/ 752324 w 5194184"/>
              <a:gd name="connsiteY15" fmla="*/ 2319551 h 2967947"/>
              <a:gd name="connsiteX16" fmla="*/ 60949 w 5194184"/>
              <a:gd name="connsiteY16" fmla="*/ 2642936 h 2967947"/>
              <a:gd name="connsiteX17" fmla="*/ 49798 w 5194184"/>
              <a:gd name="connsiteY17" fmla="*/ 2620634 h 2967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94184" h="2967947">
                <a:moveTo>
                  <a:pt x="5045544" y="2799053"/>
                </a:moveTo>
                <a:cubicBezTo>
                  <a:pt x="4905224" y="2728428"/>
                  <a:pt x="4764904" y="2657804"/>
                  <a:pt x="4711007" y="2431063"/>
                </a:cubicBezTo>
                <a:cubicBezTo>
                  <a:pt x="4657110" y="2204322"/>
                  <a:pt x="4644100" y="1604014"/>
                  <a:pt x="4722159" y="1438604"/>
                </a:cubicBezTo>
                <a:cubicBezTo>
                  <a:pt x="4800218" y="1273194"/>
                  <a:pt x="5136613" y="1349394"/>
                  <a:pt x="5179359" y="1438604"/>
                </a:cubicBezTo>
                <a:cubicBezTo>
                  <a:pt x="5222105" y="1527814"/>
                  <a:pt x="5177500" y="2109536"/>
                  <a:pt x="4978637" y="1973863"/>
                </a:cubicBezTo>
                <a:cubicBezTo>
                  <a:pt x="4779774" y="1838190"/>
                  <a:pt x="4330007" y="951667"/>
                  <a:pt x="3986178" y="624565"/>
                </a:cubicBezTo>
                <a:cubicBezTo>
                  <a:pt x="3642349" y="297463"/>
                  <a:pt x="3330115" y="57711"/>
                  <a:pt x="2915661" y="11248"/>
                </a:cubicBezTo>
                <a:cubicBezTo>
                  <a:pt x="2501207" y="-35215"/>
                  <a:pt x="1841427" y="59570"/>
                  <a:pt x="1499456" y="345785"/>
                </a:cubicBezTo>
                <a:cubicBezTo>
                  <a:pt x="1157485" y="632000"/>
                  <a:pt x="832242" y="1334526"/>
                  <a:pt x="863837" y="1728536"/>
                </a:cubicBezTo>
                <a:cubicBezTo>
                  <a:pt x="895432" y="2122546"/>
                  <a:pt x="1373076" y="2503545"/>
                  <a:pt x="1689027" y="2709843"/>
                </a:cubicBezTo>
                <a:cubicBezTo>
                  <a:pt x="2004978" y="2916141"/>
                  <a:pt x="2411998" y="2979331"/>
                  <a:pt x="2759544" y="2966321"/>
                </a:cubicBezTo>
                <a:cubicBezTo>
                  <a:pt x="3107090" y="2953311"/>
                  <a:pt x="3488090" y="2938444"/>
                  <a:pt x="3774305" y="2631785"/>
                </a:cubicBezTo>
                <a:cubicBezTo>
                  <a:pt x="4060520" y="2325126"/>
                  <a:pt x="4564183" y="1525955"/>
                  <a:pt x="4476832" y="1126370"/>
                </a:cubicBezTo>
                <a:cubicBezTo>
                  <a:pt x="4389481" y="726785"/>
                  <a:pt x="3709256" y="343927"/>
                  <a:pt x="3250198" y="234273"/>
                </a:cubicBezTo>
                <a:cubicBezTo>
                  <a:pt x="2791140" y="124619"/>
                  <a:pt x="2138793" y="120902"/>
                  <a:pt x="1722481" y="468448"/>
                </a:cubicBezTo>
                <a:cubicBezTo>
                  <a:pt x="1306169" y="815994"/>
                  <a:pt x="1029246" y="1957136"/>
                  <a:pt x="752324" y="2319551"/>
                </a:cubicBezTo>
                <a:cubicBezTo>
                  <a:pt x="475402" y="2681966"/>
                  <a:pt x="178037" y="2592756"/>
                  <a:pt x="60949" y="2642936"/>
                </a:cubicBezTo>
                <a:cubicBezTo>
                  <a:pt x="-56139" y="2693116"/>
                  <a:pt x="27496" y="2622493"/>
                  <a:pt x="49798" y="2620634"/>
                </a:cubicBezTo>
              </a:path>
            </a:pathLst>
          </a:custGeom>
          <a:noFill/>
          <a:ln w="28575">
            <a:solidFill>
              <a:srgbClr val="ED5B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1442109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 t="20406" r="24240" b="42844"/>
          <a:stretch/>
        </p:blipFill>
        <p:spPr>
          <a:xfrm>
            <a:off x="6372200" y="2547664"/>
            <a:ext cx="2376264" cy="25202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93516" y="4646078"/>
            <a:ext cx="975605" cy="3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200" b="1" baseline="30000" dirty="0">
                <a:solidFill>
                  <a:srgbClr val="826463"/>
                </a:solidFill>
                <a:latin typeface="Arial" charset="0"/>
                <a:ea typeface="Arial" charset="0"/>
                <a:cs typeface="Arial" charset="0"/>
              </a:rPr>
              <a:t>Tomas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8488" r="19515" b="55433"/>
          <a:stretch/>
        </p:blipFill>
        <p:spPr>
          <a:xfrm>
            <a:off x="439498" y="2450507"/>
            <a:ext cx="2697068" cy="24482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556280" y="4527657"/>
            <a:ext cx="3253346" cy="3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200" b="1" baseline="30000" dirty="0">
                <a:solidFill>
                  <a:srgbClr val="826463"/>
                </a:solidFill>
                <a:latin typeface="Arial" charset="0"/>
                <a:ea typeface="Arial" charset="0"/>
                <a:cs typeface="Arial" charset="0"/>
              </a:rPr>
              <a:t>Sophie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0" y="1223927"/>
            <a:ext cx="25589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GB" sz="20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But isn’t disposable plastic one of the worst sources of pollution in the environment?</a:t>
            </a:r>
            <a:r>
              <a:rPr lang="en-GB" sz="2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”</a:t>
            </a:r>
          </a:p>
          <a:p>
            <a:pPr algn="ctr"/>
            <a:endParaRPr lang="en-GB" sz="2000" b="1" dirty="0">
              <a:solidFill>
                <a:srgbClr val="ED5B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Freeform 11"/>
          <p:cNvSpPr/>
          <p:nvPr/>
        </p:nvSpPr>
        <p:spPr>
          <a:xfrm flipH="1">
            <a:off x="4572000" y="980728"/>
            <a:ext cx="656561" cy="568722"/>
          </a:xfrm>
          <a:custGeom>
            <a:avLst/>
            <a:gdLst>
              <a:gd name="connsiteX0" fmla="*/ 0 w 697091"/>
              <a:gd name="connsiteY0" fmla="*/ 0 h 892098"/>
              <a:gd name="connsiteX1" fmla="*/ 613317 w 697091"/>
              <a:gd name="connsiteY1" fmla="*/ 178420 h 892098"/>
              <a:gd name="connsiteX2" fmla="*/ 691375 w 697091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091" h="892098">
                <a:moveTo>
                  <a:pt x="0" y="0"/>
                </a:moveTo>
                <a:cubicBezTo>
                  <a:pt x="249044" y="14868"/>
                  <a:pt x="498088" y="29737"/>
                  <a:pt x="613317" y="178420"/>
                </a:cubicBezTo>
                <a:cubicBezTo>
                  <a:pt x="728546" y="327103"/>
                  <a:pt x="691375" y="892098"/>
                  <a:pt x="691375" y="892098"/>
                </a:cubicBez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5B60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 rot="663960" flipH="1">
            <a:off x="6566726" y="2696328"/>
            <a:ext cx="419989" cy="390353"/>
          </a:xfrm>
          <a:custGeom>
            <a:avLst/>
            <a:gdLst>
              <a:gd name="connsiteX0" fmla="*/ 144966 w 613317"/>
              <a:gd name="connsiteY0" fmla="*/ 0 h 825191"/>
              <a:gd name="connsiteX1" fmla="*/ 0 w 613317"/>
              <a:gd name="connsiteY1" fmla="*/ 825191 h 825191"/>
              <a:gd name="connsiteX2" fmla="*/ 613317 w 613317"/>
              <a:gd name="connsiteY2" fmla="*/ 401444 h 825191"/>
              <a:gd name="connsiteX3" fmla="*/ 613317 w 613317"/>
              <a:gd name="connsiteY3" fmla="*/ 401444 h 825191"/>
              <a:gd name="connsiteX4" fmla="*/ 613317 w 613317"/>
              <a:gd name="connsiteY4" fmla="*/ 401444 h 82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317" h="825191">
                <a:moveTo>
                  <a:pt x="144966" y="0"/>
                </a:moveTo>
                <a:lnTo>
                  <a:pt x="0" y="825191"/>
                </a:lnTo>
                <a:lnTo>
                  <a:pt x="613317" y="401444"/>
                </a:lnTo>
                <a:lnTo>
                  <a:pt x="613317" y="401444"/>
                </a:lnTo>
                <a:lnTo>
                  <a:pt x="613317" y="401444"/>
                </a:ln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 Same Side Corner Rectangle 13"/>
          <p:cNvSpPr/>
          <p:nvPr/>
        </p:nvSpPr>
        <p:spPr>
          <a:xfrm>
            <a:off x="3330504" y="3242630"/>
            <a:ext cx="2773756" cy="3615370"/>
          </a:xfrm>
          <a:prstGeom prst="round2Same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rgbClr val="FBD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1473146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 t="20406" r="24240" b="42844"/>
          <a:stretch/>
        </p:blipFill>
        <p:spPr>
          <a:xfrm>
            <a:off x="6372200" y="2547664"/>
            <a:ext cx="2376264" cy="25202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93516" y="4646078"/>
            <a:ext cx="975605" cy="3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200" b="1" baseline="30000" dirty="0">
                <a:solidFill>
                  <a:srgbClr val="826463"/>
                </a:solidFill>
                <a:latin typeface="Arial" charset="0"/>
                <a:ea typeface="Arial" charset="0"/>
                <a:cs typeface="Arial" charset="0"/>
              </a:rPr>
              <a:t>Tomas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8488" r="19515" b="55433"/>
          <a:stretch/>
        </p:blipFill>
        <p:spPr>
          <a:xfrm>
            <a:off x="439498" y="2450507"/>
            <a:ext cx="2697068" cy="24482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556280" y="4527657"/>
            <a:ext cx="3253346" cy="3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200" b="1" baseline="30000" dirty="0">
                <a:solidFill>
                  <a:srgbClr val="826463"/>
                </a:solidFill>
                <a:latin typeface="Arial" charset="0"/>
                <a:ea typeface="Arial" charset="0"/>
                <a:cs typeface="Arial" charset="0"/>
              </a:rPr>
              <a:t>Sophie</a:t>
            </a:r>
          </a:p>
        </p:txBody>
      </p:sp>
      <p:sp>
        <p:nvSpPr>
          <p:cNvPr id="12" name="Freeform 11"/>
          <p:cNvSpPr/>
          <p:nvPr/>
        </p:nvSpPr>
        <p:spPr>
          <a:xfrm flipH="1">
            <a:off x="4572000" y="980728"/>
            <a:ext cx="656561" cy="568722"/>
          </a:xfrm>
          <a:custGeom>
            <a:avLst/>
            <a:gdLst>
              <a:gd name="connsiteX0" fmla="*/ 0 w 697091"/>
              <a:gd name="connsiteY0" fmla="*/ 0 h 892098"/>
              <a:gd name="connsiteX1" fmla="*/ 613317 w 697091"/>
              <a:gd name="connsiteY1" fmla="*/ 178420 h 892098"/>
              <a:gd name="connsiteX2" fmla="*/ 691375 w 697091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091" h="892098">
                <a:moveTo>
                  <a:pt x="0" y="0"/>
                </a:moveTo>
                <a:cubicBezTo>
                  <a:pt x="249044" y="14868"/>
                  <a:pt x="498088" y="29737"/>
                  <a:pt x="613317" y="178420"/>
                </a:cubicBezTo>
                <a:cubicBezTo>
                  <a:pt x="728546" y="327103"/>
                  <a:pt x="691375" y="892098"/>
                  <a:pt x="691375" y="892098"/>
                </a:cubicBezTo>
              </a:path>
            </a:pathLst>
          </a:custGeom>
          <a:noFill/>
          <a:ln>
            <a:solidFill>
              <a:srgbClr val="FBD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D5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 rot="663960" flipH="1">
            <a:off x="6566726" y="2696328"/>
            <a:ext cx="419989" cy="390353"/>
          </a:xfrm>
          <a:custGeom>
            <a:avLst/>
            <a:gdLst>
              <a:gd name="connsiteX0" fmla="*/ 144966 w 613317"/>
              <a:gd name="connsiteY0" fmla="*/ 0 h 825191"/>
              <a:gd name="connsiteX1" fmla="*/ 0 w 613317"/>
              <a:gd name="connsiteY1" fmla="*/ 825191 h 825191"/>
              <a:gd name="connsiteX2" fmla="*/ 613317 w 613317"/>
              <a:gd name="connsiteY2" fmla="*/ 401444 h 825191"/>
              <a:gd name="connsiteX3" fmla="*/ 613317 w 613317"/>
              <a:gd name="connsiteY3" fmla="*/ 401444 h 825191"/>
              <a:gd name="connsiteX4" fmla="*/ 613317 w 613317"/>
              <a:gd name="connsiteY4" fmla="*/ 401444 h 82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317" h="825191">
                <a:moveTo>
                  <a:pt x="144966" y="0"/>
                </a:moveTo>
                <a:lnTo>
                  <a:pt x="0" y="825191"/>
                </a:lnTo>
                <a:lnTo>
                  <a:pt x="613317" y="401444"/>
                </a:lnTo>
                <a:lnTo>
                  <a:pt x="613317" y="401444"/>
                </a:lnTo>
                <a:lnTo>
                  <a:pt x="613317" y="401444"/>
                </a:lnTo>
              </a:path>
            </a:pathLst>
          </a:custGeom>
          <a:noFill/>
          <a:ln>
            <a:solidFill>
              <a:srgbClr val="FBD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BD6D5"/>
              </a:solidFill>
            </a:endParaRPr>
          </a:p>
        </p:txBody>
      </p:sp>
      <p:sp>
        <p:nvSpPr>
          <p:cNvPr id="14" name="Round Same Side Corner Rectangle 13"/>
          <p:cNvSpPr/>
          <p:nvPr/>
        </p:nvSpPr>
        <p:spPr>
          <a:xfrm>
            <a:off x="3330504" y="3242630"/>
            <a:ext cx="2773756" cy="3615370"/>
          </a:xfrm>
          <a:prstGeom prst="round2Same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rgbClr val="FBD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707904" y="412006"/>
            <a:ext cx="567575" cy="568722"/>
          </a:xfrm>
          <a:custGeom>
            <a:avLst/>
            <a:gdLst>
              <a:gd name="connsiteX0" fmla="*/ 0 w 697091"/>
              <a:gd name="connsiteY0" fmla="*/ 0 h 892098"/>
              <a:gd name="connsiteX1" fmla="*/ 613317 w 697091"/>
              <a:gd name="connsiteY1" fmla="*/ 178420 h 892098"/>
              <a:gd name="connsiteX2" fmla="*/ 691375 w 697091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091" h="892098">
                <a:moveTo>
                  <a:pt x="0" y="0"/>
                </a:moveTo>
                <a:cubicBezTo>
                  <a:pt x="249044" y="14868"/>
                  <a:pt x="498088" y="29737"/>
                  <a:pt x="613317" y="178420"/>
                </a:cubicBezTo>
                <a:cubicBezTo>
                  <a:pt x="728546" y="327103"/>
                  <a:pt x="691375" y="892098"/>
                  <a:pt x="691375" y="892098"/>
                </a:cubicBez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5B60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 rot="663960">
            <a:off x="2157815" y="2508298"/>
            <a:ext cx="363065" cy="390353"/>
          </a:xfrm>
          <a:custGeom>
            <a:avLst/>
            <a:gdLst>
              <a:gd name="connsiteX0" fmla="*/ 144966 w 613317"/>
              <a:gd name="connsiteY0" fmla="*/ 0 h 825191"/>
              <a:gd name="connsiteX1" fmla="*/ 0 w 613317"/>
              <a:gd name="connsiteY1" fmla="*/ 825191 h 825191"/>
              <a:gd name="connsiteX2" fmla="*/ 613317 w 613317"/>
              <a:gd name="connsiteY2" fmla="*/ 401444 h 825191"/>
              <a:gd name="connsiteX3" fmla="*/ 613317 w 613317"/>
              <a:gd name="connsiteY3" fmla="*/ 401444 h 825191"/>
              <a:gd name="connsiteX4" fmla="*/ 613317 w 613317"/>
              <a:gd name="connsiteY4" fmla="*/ 401444 h 82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317" h="825191">
                <a:moveTo>
                  <a:pt x="144966" y="0"/>
                </a:moveTo>
                <a:lnTo>
                  <a:pt x="0" y="825191"/>
                </a:lnTo>
                <a:lnTo>
                  <a:pt x="613317" y="401444"/>
                </a:lnTo>
                <a:lnTo>
                  <a:pt x="613317" y="401444"/>
                </a:lnTo>
                <a:lnTo>
                  <a:pt x="613317" y="401444"/>
                </a:ln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27104" y="574307"/>
            <a:ext cx="39483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GB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Absolutely right, which is why we are going make experimental designs by recycling used plastic drinking cups.</a:t>
            </a:r>
          </a:p>
          <a:p>
            <a:endParaRPr lang="en-GB" dirty="0">
              <a:solidFill>
                <a:srgbClr val="2C4257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Make sure you’ve washed them first</a:t>
            </a:r>
            <a:r>
              <a:rPr lang="en-GB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.”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0" y="1223927"/>
            <a:ext cx="25589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BBCAD9"/>
                </a:solidFill>
                <a:latin typeface="Arial" charset="0"/>
                <a:ea typeface="Arial" charset="0"/>
                <a:cs typeface="Arial" charset="0"/>
              </a:rPr>
              <a:t>“But isn’t disposable plastic one of the worst sources of pollution in the environment?”</a:t>
            </a:r>
          </a:p>
          <a:p>
            <a:pPr algn="ctr"/>
            <a:endParaRPr lang="en-GB" sz="2000" b="1" dirty="0">
              <a:solidFill>
                <a:srgbClr val="ED5B6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95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06114" y="2069980"/>
            <a:ext cx="26642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GB" sz="20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We can use paper clips, stick tape and other methods to connect the plastic cups together</a:t>
            </a:r>
            <a:r>
              <a:rPr lang="en-GB" sz="2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.”</a:t>
            </a:r>
          </a:p>
          <a:p>
            <a:endParaRPr lang="en-GB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283968" y="2204864"/>
            <a:ext cx="543292" cy="568722"/>
          </a:xfrm>
          <a:custGeom>
            <a:avLst/>
            <a:gdLst>
              <a:gd name="connsiteX0" fmla="*/ 0 w 697091"/>
              <a:gd name="connsiteY0" fmla="*/ 0 h 892098"/>
              <a:gd name="connsiteX1" fmla="*/ 613317 w 697091"/>
              <a:gd name="connsiteY1" fmla="*/ 178420 h 892098"/>
              <a:gd name="connsiteX2" fmla="*/ 691375 w 697091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091" h="892098">
                <a:moveTo>
                  <a:pt x="0" y="0"/>
                </a:moveTo>
                <a:cubicBezTo>
                  <a:pt x="249044" y="14868"/>
                  <a:pt x="498088" y="29737"/>
                  <a:pt x="613317" y="178420"/>
                </a:cubicBezTo>
                <a:cubicBezTo>
                  <a:pt x="728546" y="327103"/>
                  <a:pt x="691375" y="892098"/>
                  <a:pt x="691375" y="892098"/>
                </a:cubicBez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D5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 rot="663960">
            <a:off x="2284864" y="3871680"/>
            <a:ext cx="347533" cy="390353"/>
          </a:xfrm>
          <a:custGeom>
            <a:avLst/>
            <a:gdLst>
              <a:gd name="connsiteX0" fmla="*/ 144966 w 613317"/>
              <a:gd name="connsiteY0" fmla="*/ 0 h 825191"/>
              <a:gd name="connsiteX1" fmla="*/ 0 w 613317"/>
              <a:gd name="connsiteY1" fmla="*/ 825191 h 825191"/>
              <a:gd name="connsiteX2" fmla="*/ 613317 w 613317"/>
              <a:gd name="connsiteY2" fmla="*/ 401444 h 825191"/>
              <a:gd name="connsiteX3" fmla="*/ 613317 w 613317"/>
              <a:gd name="connsiteY3" fmla="*/ 401444 h 825191"/>
              <a:gd name="connsiteX4" fmla="*/ 613317 w 613317"/>
              <a:gd name="connsiteY4" fmla="*/ 401444 h 82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317" h="825191">
                <a:moveTo>
                  <a:pt x="144966" y="0"/>
                </a:moveTo>
                <a:lnTo>
                  <a:pt x="0" y="825191"/>
                </a:lnTo>
                <a:lnTo>
                  <a:pt x="613317" y="401444"/>
                </a:lnTo>
                <a:lnTo>
                  <a:pt x="613317" y="401444"/>
                </a:lnTo>
                <a:lnTo>
                  <a:pt x="613317" y="401444"/>
                </a:ln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BD6D5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8488" r="19515" b="55433"/>
          <a:stretch/>
        </p:blipFill>
        <p:spPr>
          <a:xfrm>
            <a:off x="330760" y="3903415"/>
            <a:ext cx="2697068" cy="244827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178539" y="559839"/>
            <a:ext cx="2417797" cy="2293097"/>
          </a:xfrm>
          <a:prstGeom prst="ellipse">
            <a:avLst/>
          </a:prstGeom>
          <a:solidFill>
            <a:srgbClr val="FBD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4" t="30450" r="28975" b="42251"/>
          <a:stretch/>
        </p:blipFill>
        <p:spPr>
          <a:xfrm>
            <a:off x="5076056" y="404664"/>
            <a:ext cx="2232248" cy="1872208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831431" y="2665022"/>
            <a:ext cx="3829505" cy="3631995"/>
          </a:xfrm>
          <a:prstGeom prst="ellipse">
            <a:avLst/>
          </a:prstGeom>
          <a:solidFill>
            <a:srgbClr val="FBD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091" flipH="1">
            <a:off x="3827406" y="409694"/>
            <a:ext cx="5175650" cy="8926481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2470443" y="2071335"/>
            <a:ext cx="3278458" cy="3616631"/>
          </a:xfrm>
          <a:custGeom>
            <a:avLst/>
            <a:gdLst>
              <a:gd name="connsiteX0" fmla="*/ 0 w 3278458"/>
              <a:gd name="connsiteY0" fmla="*/ 3289610 h 3616631"/>
              <a:gd name="connsiteX1" fmla="*/ 1260087 w 3278458"/>
              <a:gd name="connsiteY1" fmla="*/ 3590693 h 3616631"/>
              <a:gd name="connsiteX2" fmla="*/ 1706136 w 3278458"/>
              <a:gd name="connsiteY2" fmla="*/ 2698595 h 3616631"/>
              <a:gd name="connsiteX3" fmla="*/ 1605775 w 3278458"/>
              <a:gd name="connsiteY3" fmla="*/ 1851102 h 3616631"/>
              <a:gd name="connsiteX4" fmla="*/ 1271239 w 3278458"/>
              <a:gd name="connsiteY4" fmla="*/ 2263697 h 3616631"/>
              <a:gd name="connsiteX5" fmla="*/ 1839951 w 3278458"/>
              <a:gd name="connsiteY5" fmla="*/ 2408663 h 3616631"/>
              <a:gd name="connsiteX6" fmla="*/ 3278458 w 3278458"/>
              <a:gd name="connsiteY6" fmla="*/ 0 h 3616631"/>
              <a:gd name="connsiteX7" fmla="*/ 3278458 w 3278458"/>
              <a:gd name="connsiteY7" fmla="*/ 0 h 3616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8458" h="3616631">
                <a:moveTo>
                  <a:pt x="0" y="3289610"/>
                </a:moveTo>
                <a:cubicBezTo>
                  <a:pt x="487865" y="3489402"/>
                  <a:pt x="975731" y="3689195"/>
                  <a:pt x="1260087" y="3590693"/>
                </a:cubicBezTo>
                <a:cubicBezTo>
                  <a:pt x="1544443" y="3492191"/>
                  <a:pt x="1648521" y="2988527"/>
                  <a:pt x="1706136" y="2698595"/>
                </a:cubicBezTo>
                <a:cubicBezTo>
                  <a:pt x="1763751" y="2408663"/>
                  <a:pt x="1678258" y="1923585"/>
                  <a:pt x="1605775" y="1851102"/>
                </a:cubicBezTo>
                <a:cubicBezTo>
                  <a:pt x="1533292" y="1778619"/>
                  <a:pt x="1232210" y="2170770"/>
                  <a:pt x="1271239" y="2263697"/>
                </a:cubicBezTo>
                <a:cubicBezTo>
                  <a:pt x="1310268" y="2356624"/>
                  <a:pt x="1505415" y="2785946"/>
                  <a:pt x="1839951" y="2408663"/>
                </a:cubicBezTo>
                <a:cubicBezTo>
                  <a:pt x="2174487" y="2031380"/>
                  <a:pt x="3278458" y="0"/>
                  <a:pt x="3278458" y="0"/>
                </a:cubicBezTo>
                <a:lnTo>
                  <a:pt x="3278458" y="0"/>
                </a:lnTo>
              </a:path>
            </a:pathLst>
          </a:custGeom>
          <a:noFill/>
          <a:ln w="28575">
            <a:solidFill>
              <a:srgbClr val="ED5B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556403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264808" y="1124744"/>
            <a:ext cx="2940806" cy="3829817"/>
          </a:xfrm>
          <a:prstGeom prst="ellipse">
            <a:avLst/>
          </a:prstGeom>
          <a:solidFill>
            <a:srgbClr val="826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563888" y="3140968"/>
            <a:ext cx="39417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GB" sz="20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If we connect enough together we can make a big curved surface.</a:t>
            </a:r>
            <a:r>
              <a:rPr lang="en-GB" sz="2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”</a:t>
            </a:r>
          </a:p>
          <a:p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 t="20406" r="24240" b="42844"/>
          <a:stretch/>
        </p:blipFill>
        <p:spPr>
          <a:xfrm>
            <a:off x="6444208" y="3882921"/>
            <a:ext cx="2376264" cy="252028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 flipH="1">
            <a:off x="3563888" y="2933372"/>
            <a:ext cx="656561" cy="568722"/>
          </a:xfrm>
          <a:custGeom>
            <a:avLst/>
            <a:gdLst>
              <a:gd name="connsiteX0" fmla="*/ 0 w 697091"/>
              <a:gd name="connsiteY0" fmla="*/ 0 h 892098"/>
              <a:gd name="connsiteX1" fmla="*/ 613317 w 697091"/>
              <a:gd name="connsiteY1" fmla="*/ 178420 h 892098"/>
              <a:gd name="connsiteX2" fmla="*/ 691375 w 697091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091" h="892098">
                <a:moveTo>
                  <a:pt x="0" y="0"/>
                </a:moveTo>
                <a:cubicBezTo>
                  <a:pt x="249044" y="14868"/>
                  <a:pt x="498088" y="29737"/>
                  <a:pt x="613317" y="178420"/>
                </a:cubicBezTo>
                <a:cubicBezTo>
                  <a:pt x="728546" y="327103"/>
                  <a:pt x="691375" y="892098"/>
                  <a:pt x="691375" y="892098"/>
                </a:cubicBez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D5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 rot="663960" flipH="1">
            <a:off x="6693791" y="4069175"/>
            <a:ext cx="419989" cy="390353"/>
          </a:xfrm>
          <a:custGeom>
            <a:avLst/>
            <a:gdLst>
              <a:gd name="connsiteX0" fmla="*/ 144966 w 613317"/>
              <a:gd name="connsiteY0" fmla="*/ 0 h 825191"/>
              <a:gd name="connsiteX1" fmla="*/ 0 w 613317"/>
              <a:gd name="connsiteY1" fmla="*/ 825191 h 825191"/>
              <a:gd name="connsiteX2" fmla="*/ 613317 w 613317"/>
              <a:gd name="connsiteY2" fmla="*/ 401444 h 825191"/>
              <a:gd name="connsiteX3" fmla="*/ 613317 w 613317"/>
              <a:gd name="connsiteY3" fmla="*/ 401444 h 825191"/>
              <a:gd name="connsiteX4" fmla="*/ 613317 w 613317"/>
              <a:gd name="connsiteY4" fmla="*/ 401444 h 82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317" h="825191">
                <a:moveTo>
                  <a:pt x="144966" y="0"/>
                </a:moveTo>
                <a:lnTo>
                  <a:pt x="0" y="825191"/>
                </a:lnTo>
                <a:lnTo>
                  <a:pt x="613317" y="401444"/>
                </a:lnTo>
                <a:lnTo>
                  <a:pt x="613317" y="401444"/>
                </a:lnTo>
                <a:lnTo>
                  <a:pt x="613317" y="401444"/>
                </a:ln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BD6D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9" b="26675"/>
          <a:stretch/>
        </p:blipFill>
        <p:spPr>
          <a:xfrm flipH="1">
            <a:off x="101040" y="2420888"/>
            <a:ext cx="4529240" cy="37771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1499946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63888" y="2979708"/>
            <a:ext cx="39417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GB" sz="20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And by connecting the cups together in different ways we can make different curved surfaces.</a:t>
            </a:r>
            <a:r>
              <a:rPr lang="en-GB" sz="2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”</a:t>
            </a:r>
          </a:p>
          <a:p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 t="20406" r="24240" b="42844"/>
          <a:stretch/>
        </p:blipFill>
        <p:spPr>
          <a:xfrm>
            <a:off x="6444208" y="3882921"/>
            <a:ext cx="2376264" cy="252028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 flipH="1">
            <a:off x="3563888" y="2780928"/>
            <a:ext cx="656561" cy="568722"/>
          </a:xfrm>
          <a:custGeom>
            <a:avLst/>
            <a:gdLst>
              <a:gd name="connsiteX0" fmla="*/ 0 w 697091"/>
              <a:gd name="connsiteY0" fmla="*/ 0 h 892098"/>
              <a:gd name="connsiteX1" fmla="*/ 613317 w 697091"/>
              <a:gd name="connsiteY1" fmla="*/ 178420 h 892098"/>
              <a:gd name="connsiteX2" fmla="*/ 691375 w 697091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091" h="892098">
                <a:moveTo>
                  <a:pt x="0" y="0"/>
                </a:moveTo>
                <a:cubicBezTo>
                  <a:pt x="249044" y="14868"/>
                  <a:pt x="498088" y="29737"/>
                  <a:pt x="613317" y="178420"/>
                </a:cubicBezTo>
                <a:cubicBezTo>
                  <a:pt x="728546" y="327103"/>
                  <a:pt x="691375" y="892098"/>
                  <a:pt x="691375" y="892098"/>
                </a:cubicBez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D5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 rot="663960" flipH="1">
            <a:off x="6693791" y="4069175"/>
            <a:ext cx="419989" cy="390353"/>
          </a:xfrm>
          <a:custGeom>
            <a:avLst/>
            <a:gdLst>
              <a:gd name="connsiteX0" fmla="*/ 144966 w 613317"/>
              <a:gd name="connsiteY0" fmla="*/ 0 h 825191"/>
              <a:gd name="connsiteX1" fmla="*/ 0 w 613317"/>
              <a:gd name="connsiteY1" fmla="*/ 825191 h 825191"/>
              <a:gd name="connsiteX2" fmla="*/ 613317 w 613317"/>
              <a:gd name="connsiteY2" fmla="*/ 401444 h 825191"/>
              <a:gd name="connsiteX3" fmla="*/ 613317 w 613317"/>
              <a:gd name="connsiteY3" fmla="*/ 401444 h 825191"/>
              <a:gd name="connsiteX4" fmla="*/ 613317 w 613317"/>
              <a:gd name="connsiteY4" fmla="*/ 401444 h 82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317" h="825191">
                <a:moveTo>
                  <a:pt x="144966" y="0"/>
                </a:moveTo>
                <a:lnTo>
                  <a:pt x="0" y="825191"/>
                </a:lnTo>
                <a:lnTo>
                  <a:pt x="613317" y="401444"/>
                </a:lnTo>
                <a:lnTo>
                  <a:pt x="613317" y="401444"/>
                </a:lnTo>
                <a:lnTo>
                  <a:pt x="613317" y="401444"/>
                </a:ln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BD6D5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00316" y="894589"/>
            <a:ext cx="2520280" cy="3600400"/>
          </a:xfrm>
          <a:prstGeom prst="ellipse">
            <a:avLst/>
          </a:prstGeom>
          <a:solidFill>
            <a:srgbClr val="FBD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77"/>
          <a:stretch/>
        </p:blipFill>
        <p:spPr>
          <a:xfrm>
            <a:off x="187678" y="1386799"/>
            <a:ext cx="4122699" cy="45624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992065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966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5728" y="4005064"/>
            <a:ext cx="4796512" cy="6785992"/>
          </a:xfrm>
          <a:prstGeom prst="rect">
            <a:avLst/>
          </a:prstGeom>
        </p:spPr>
      </p:pic>
      <p:sp>
        <p:nvSpPr>
          <p:cNvPr id="8" name="Round Same Side Corner Rectangle 7"/>
          <p:cNvSpPr/>
          <p:nvPr/>
        </p:nvSpPr>
        <p:spPr>
          <a:xfrm>
            <a:off x="6588224" y="4149080"/>
            <a:ext cx="2304256" cy="2254121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32240" y="4365103"/>
            <a:ext cx="20162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Architects </a:t>
            </a:r>
            <a:r>
              <a:rPr lang="en-GB" b="1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design</a:t>
            </a:r>
            <a:r>
              <a:rPr lang="en-GB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 the buildings and places where we live, work and love to visit. </a:t>
            </a:r>
          </a:p>
        </p:txBody>
      </p:sp>
    </p:spTree>
    <p:extLst>
      <p:ext uri="{BB962C8B-B14F-4D97-AF65-F5344CB8AC3E}">
        <p14:creationId xmlns:p14="http://schemas.microsoft.com/office/powerpoint/2010/main" val="569937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47864" y="3277212"/>
            <a:ext cx="39417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GB" sz="2000" dirty="0" smtClean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By making hexagons and pentagons we can make a football or a dome!</a:t>
            </a:r>
            <a:r>
              <a:rPr lang="en-GB" sz="2000" dirty="0" smtClean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”</a:t>
            </a:r>
            <a:endParaRPr lang="en-GB" sz="2000" dirty="0">
              <a:solidFill>
                <a:srgbClr val="ED5B6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 t="20406" r="24240" b="42844"/>
          <a:stretch/>
        </p:blipFill>
        <p:spPr>
          <a:xfrm>
            <a:off x="6444208" y="3882921"/>
            <a:ext cx="2376264" cy="252028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 flipH="1">
            <a:off x="3563888" y="3169769"/>
            <a:ext cx="656561" cy="568722"/>
          </a:xfrm>
          <a:custGeom>
            <a:avLst/>
            <a:gdLst>
              <a:gd name="connsiteX0" fmla="*/ 0 w 697091"/>
              <a:gd name="connsiteY0" fmla="*/ 0 h 892098"/>
              <a:gd name="connsiteX1" fmla="*/ 613317 w 697091"/>
              <a:gd name="connsiteY1" fmla="*/ 178420 h 892098"/>
              <a:gd name="connsiteX2" fmla="*/ 691375 w 697091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091" h="892098">
                <a:moveTo>
                  <a:pt x="0" y="0"/>
                </a:moveTo>
                <a:cubicBezTo>
                  <a:pt x="249044" y="14868"/>
                  <a:pt x="498088" y="29737"/>
                  <a:pt x="613317" y="178420"/>
                </a:cubicBezTo>
                <a:cubicBezTo>
                  <a:pt x="728546" y="327103"/>
                  <a:pt x="691375" y="892098"/>
                  <a:pt x="691375" y="892098"/>
                </a:cubicBez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D5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 rot="663960" flipH="1">
            <a:off x="6693791" y="4069175"/>
            <a:ext cx="419989" cy="390353"/>
          </a:xfrm>
          <a:custGeom>
            <a:avLst/>
            <a:gdLst>
              <a:gd name="connsiteX0" fmla="*/ 144966 w 613317"/>
              <a:gd name="connsiteY0" fmla="*/ 0 h 825191"/>
              <a:gd name="connsiteX1" fmla="*/ 0 w 613317"/>
              <a:gd name="connsiteY1" fmla="*/ 825191 h 825191"/>
              <a:gd name="connsiteX2" fmla="*/ 613317 w 613317"/>
              <a:gd name="connsiteY2" fmla="*/ 401444 h 825191"/>
              <a:gd name="connsiteX3" fmla="*/ 613317 w 613317"/>
              <a:gd name="connsiteY3" fmla="*/ 401444 h 825191"/>
              <a:gd name="connsiteX4" fmla="*/ 613317 w 613317"/>
              <a:gd name="connsiteY4" fmla="*/ 401444 h 82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317" h="825191">
                <a:moveTo>
                  <a:pt x="144966" y="0"/>
                </a:moveTo>
                <a:lnTo>
                  <a:pt x="0" y="825191"/>
                </a:lnTo>
                <a:lnTo>
                  <a:pt x="613317" y="401444"/>
                </a:lnTo>
                <a:lnTo>
                  <a:pt x="613317" y="401444"/>
                </a:lnTo>
                <a:lnTo>
                  <a:pt x="613317" y="401444"/>
                </a:ln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BD6D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30050" r="15793" b="34250"/>
          <a:stretch/>
        </p:blipFill>
        <p:spPr>
          <a:xfrm>
            <a:off x="101040" y="339301"/>
            <a:ext cx="4896544" cy="332965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665453" y="149921"/>
            <a:ext cx="8054066" cy="4143299"/>
          </a:xfrm>
          <a:custGeom>
            <a:avLst/>
            <a:gdLst>
              <a:gd name="connsiteX0" fmla="*/ 7352274 w 8054066"/>
              <a:gd name="connsiteY0" fmla="*/ 4143299 h 4143299"/>
              <a:gd name="connsiteX1" fmla="*/ 7742567 w 8054066"/>
              <a:gd name="connsiteY1" fmla="*/ 3128538 h 4143299"/>
              <a:gd name="connsiteX2" fmla="*/ 7776020 w 8054066"/>
              <a:gd name="connsiteY2" fmla="*/ 1121318 h 4143299"/>
              <a:gd name="connsiteX3" fmla="*/ 4084967 w 8054066"/>
              <a:gd name="connsiteY3" fmla="*/ 1768089 h 4143299"/>
              <a:gd name="connsiteX4" fmla="*/ 3839640 w 8054066"/>
              <a:gd name="connsiteY4" fmla="*/ 2359103 h 4143299"/>
              <a:gd name="connsiteX5" fmla="*/ 4575620 w 8054066"/>
              <a:gd name="connsiteY5" fmla="*/ 2080323 h 4143299"/>
              <a:gd name="connsiteX6" fmla="*/ 3382440 w 8054066"/>
              <a:gd name="connsiteY6" fmla="*/ 296128 h 4143299"/>
              <a:gd name="connsiteX7" fmla="*/ 1765513 w 8054066"/>
              <a:gd name="connsiteY7" fmla="*/ 39650 h 4143299"/>
              <a:gd name="connsiteX8" fmla="*/ 661542 w 8054066"/>
              <a:gd name="connsiteY8" fmla="*/ 708723 h 4143299"/>
              <a:gd name="connsiteX9" fmla="*/ 3620 w 8054066"/>
              <a:gd name="connsiteY9" fmla="*/ 1957659 h 4143299"/>
              <a:gd name="connsiteX10" fmla="*/ 940323 w 8054066"/>
              <a:gd name="connsiteY10" fmla="*/ 3429620 h 4143299"/>
              <a:gd name="connsiteX11" fmla="*/ 2635308 w 8054066"/>
              <a:gd name="connsiteY11" fmla="*/ 3641494 h 4143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54066" h="4143299">
                <a:moveTo>
                  <a:pt x="7352274" y="4143299"/>
                </a:moveTo>
                <a:cubicBezTo>
                  <a:pt x="7512108" y="3887750"/>
                  <a:pt x="7671943" y="3632201"/>
                  <a:pt x="7742567" y="3128538"/>
                </a:cubicBezTo>
                <a:cubicBezTo>
                  <a:pt x="7813191" y="2624874"/>
                  <a:pt x="8385620" y="1348059"/>
                  <a:pt x="7776020" y="1121318"/>
                </a:cubicBezTo>
                <a:cubicBezTo>
                  <a:pt x="7166420" y="894577"/>
                  <a:pt x="4741030" y="1561792"/>
                  <a:pt x="4084967" y="1768089"/>
                </a:cubicBezTo>
                <a:cubicBezTo>
                  <a:pt x="3428904" y="1974386"/>
                  <a:pt x="3757865" y="2307064"/>
                  <a:pt x="3839640" y="2359103"/>
                </a:cubicBezTo>
                <a:cubicBezTo>
                  <a:pt x="3921415" y="2411142"/>
                  <a:pt x="4651820" y="2424152"/>
                  <a:pt x="4575620" y="2080323"/>
                </a:cubicBezTo>
                <a:cubicBezTo>
                  <a:pt x="4499420" y="1736494"/>
                  <a:pt x="3850791" y="636240"/>
                  <a:pt x="3382440" y="296128"/>
                </a:cubicBezTo>
                <a:cubicBezTo>
                  <a:pt x="2914089" y="-43984"/>
                  <a:pt x="2218996" y="-29116"/>
                  <a:pt x="1765513" y="39650"/>
                </a:cubicBezTo>
                <a:cubicBezTo>
                  <a:pt x="1312030" y="108416"/>
                  <a:pt x="955191" y="389055"/>
                  <a:pt x="661542" y="708723"/>
                </a:cubicBezTo>
                <a:cubicBezTo>
                  <a:pt x="367893" y="1028391"/>
                  <a:pt x="-42844" y="1504176"/>
                  <a:pt x="3620" y="1957659"/>
                </a:cubicBezTo>
                <a:cubicBezTo>
                  <a:pt x="50083" y="2411142"/>
                  <a:pt x="501708" y="3148981"/>
                  <a:pt x="940323" y="3429620"/>
                </a:cubicBezTo>
                <a:cubicBezTo>
                  <a:pt x="1378938" y="3710259"/>
                  <a:pt x="2635308" y="3641494"/>
                  <a:pt x="2635308" y="3641494"/>
                </a:cubicBezTo>
              </a:path>
            </a:pathLst>
          </a:custGeom>
          <a:noFill/>
          <a:ln w="28575">
            <a:solidFill>
              <a:srgbClr val="ED5B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427772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342" cy="515719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707904" y="3169770"/>
            <a:ext cx="2052228" cy="713152"/>
          </a:xfrm>
          <a:prstGeom prst="roundRect">
            <a:avLst/>
          </a:prstGeom>
          <a:solidFill>
            <a:srgbClr val="FBD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44684" y="3315431"/>
            <a:ext cx="39417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GB" sz="200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Like this one”</a:t>
            </a:r>
            <a:endParaRPr lang="en-GB" sz="2000" dirty="0">
              <a:solidFill>
                <a:srgbClr val="ED5B6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GB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 t="20406" r="24240" b="42844"/>
          <a:stretch/>
        </p:blipFill>
        <p:spPr>
          <a:xfrm>
            <a:off x="3383868" y="4409143"/>
            <a:ext cx="2376264" cy="252028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 flipH="1">
            <a:off x="3563888" y="3169769"/>
            <a:ext cx="656561" cy="568722"/>
          </a:xfrm>
          <a:custGeom>
            <a:avLst/>
            <a:gdLst>
              <a:gd name="connsiteX0" fmla="*/ 0 w 697091"/>
              <a:gd name="connsiteY0" fmla="*/ 0 h 892098"/>
              <a:gd name="connsiteX1" fmla="*/ 613317 w 697091"/>
              <a:gd name="connsiteY1" fmla="*/ 178420 h 892098"/>
              <a:gd name="connsiteX2" fmla="*/ 691375 w 697091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091" h="892098">
                <a:moveTo>
                  <a:pt x="0" y="0"/>
                </a:moveTo>
                <a:cubicBezTo>
                  <a:pt x="249044" y="14868"/>
                  <a:pt x="498088" y="29737"/>
                  <a:pt x="613317" y="178420"/>
                </a:cubicBezTo>
                <a:cubicBezTo>
                  <a:pt x="728546" y="327103"/>
                  <a:pt x="691375" y="892098"/>
                  <a:pt x="691375" y="892098"/>
                </a:cubicBez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D5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 rot="20249852">
            <a:off x="4775018" y="4055612"/>
            <a:ext cx="412341" cy="390353"/>
          </a:xfrm>
          <a:custGeom>
            <a:avLst/>
            <a:gdLst>
              <a:gd name="connsiteX0" fmla="*/ 144966 w 613317"/>
              <a:gd name="connsiteY0" fmla="*/ 0 h 825191"/>
              <a:gd name="connsiteX1" fmla="*/ 0 w 613317"/>
              <a:gd name="connsiteY1" fmla="*/ 825191 h 825191"/>
              <a:gd name="connsiteX2" fmla="*/ 613317 w 613317"/>
              <a:gd name="connsiteY2" fmla="*/ 401444 h 825191"/>
              <a:gd name="connsiteX3" fmla="*/ 613317 w 613317"/>
              <a:gd name="connsiteY3" fmla="*/ 401444 h 825191"/>
              <a:gd name="connsiteX4" fmla="*/ 613317 w 613317"/>
              <a:gd name="connsiteY4" fmla="*/ 401444 h 82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317" h="825191">
                <a:moveTo>
                  <a:pt x="144966" y="0"/>
                </a:moveTo>
                <a:lnTo>
                  <a:pt x="0" y="825191"/>
                </a:lnTo>
                <a:lnTo>
                  <a:pt x="613317" y="401444"/>
                </a:lnTo>
                <a:lnTo>
                  <a:pt x="613317" y="401444"/>
                </a:lnTo>
                <a:lnTo>
                  <a:pt x="613317" y="401444"/>
                </a:ln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BD6D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92280" y="6127153"/>
            <a:ext cx="2006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Image: 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Simon Gidley., 2015: Eden Project, (</a:t>
            </a:r>
            <a:r>
              <a:rPr lang="en-US" sz="800" dirty="0" err="1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flikr.com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1288903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7805" y="908245"/>
            <a:ext cx="351395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GB" sz="2000" dirty="0" smtClean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If you fix your experimental surface to a board to represent the ground you can see how we could make a greenhouse building from recycled materials.</a:t>
            </a:r>
          </a:p>
          <a:p>
            <a:pPr algn="ctr"/>
            <a:endParaRPr lang="en-GB" sz="2000" dirty="0" smtClean="0">
              <a:solidFill>
                <a:srgbClr val="2C4257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GB" sz="2000" b="1" dirty="0" smtClean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But which shape is more energy efficient</a:t>
            </a:r>
            <a:r>
              <a:rPr lang="en-GB" sz="2000" dirty="0" smtClean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?</a:t>
            </a:r>
            <a:r>
              <a:rPr lang="en-GB" sz="2000" dirty="0" smtClean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”</a:t>
            </a:r>
          </a:p>
          <a:p>
            <a:pPr algn="ctr"/>
            <a:endParaRPr lang="en-GB" sz="2000" dirty="0">
              <a:solidFill>
                <a:srgbClr val="2C4257"/>
              </a:solidFill>
              <a:latin typeface="Bariol" charset="0"/>
              <a:ea typeface="Bariol" charset="0"/>
              <a:cs typeface="Bariol" charset="0"/>
            </a:endParaRPr>
          </a:p>
          <a:p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8488" r="19515" b="55433"/>
          <a:stretch/>
        </p:blipFill>
        <p:spPr>
          <a:xfrm>
            <a:off x="323528" y="3648799"/>
            <a:ext cx="2697068" cy="244827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370172" y="623884"/>
            <a:ext cx="567575" cy="568722"/>
          </a:xfrm>
          <a:custGeom>
            <a:avLst/>
            <a:gdLst>
              <a:gd name="connsiteX0" fmla="*/ 0 w 697091"/>
              <a:gd name="connsiteY0" fmla="*/ 0 h 892098"/>
              <a:gd name="connsiteX1" fmla="*/ 613317 w 697091"/>
              <a:gd name="connsiteY1" fmla="*/ 178420 h 892098"/>
              <a:gd name="connsiteX2" fmla="*/ 691375 w 697091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091" h="892098">
                <a:moveTo>
                  <a:pt x="0" y="0"/>
                </a:moveTo>
                <a:cubicBezTo>
                  <a:pt x="249044" y="14868"/>
                  <a:pt x="498088" y="29737"/>
                  <a:pt x="613317" y="178420"/>
                </a:cubicBezTo>
                <a:cubicBezTo>
                  <a:pt x="728546" y="327103"/>
                  <a:pt x="691375" y="892098"/>
                  <a:pt x="691375" y="892098"/>
                </a:cubicBez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D5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 rot="663960">
            <a:off x="2044965" y="3799951"/>
            <a:ext cx="363066" cy="390353"/>
          </a:xfrm>
          <a:custGeom>
            <a:avLst/>
            <a:gdLst>
              <a:gd name="connsiteX0" fmla="*/ 144966 w 613317"/>
              <a:gd name="connsiteY0" fmla="*/ 0 h 825191"/>
              <a:gd name="connsiteX1" fmla="*/ 0 w 613317"/>
              <a:gd name="connsiteY1" fmla="*/ 825191 h 825191"/>
              <a:gd name="connsiteX2" fmla="*/ 613317 w 613317"/>
              <a:gd name="connsiteY2" fmla="*/ 401444 h 825191"/>
              <a:gd name="connsiteX3" fmla="*/ 613317 w 613317"/>
              <a:gd name="connsiteY3" fmla="*/ 401444 h 825191"/>
              <a:gd name="connsiteX4" fmla="*/ 613317 w 613317"/>
              <a:gd name="connsiteY4" fmla="*/ 401444 h 82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317" h="825191">
                <a:moveTo>
                  <a:pt x="144966" y="0"/>
                </a:moveTo>
                <a:lnTo>
                  <a:pt x="0" y="825191"/>
                </a:lnTo>
                <a:lnTo>
                  <a:pt x="613317" y="401444"/>
                </a:lnTo>
                <a:lnTo>
                  <a:pt x="613317" y="401444"/>
                </a:lnTo>
                <a:lnTo>
                  <a:pt x="613317" y="401444"/>
                </a:ln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BD6D5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30050" r="15793" b="34250"/>
          <a:stretch/>
        </p:blipFill>
        <p:spPr>
          <a:xfrm>
            <a:off x="5364088" y="692696"/>
            <a:ext cx="3288269" cy="2236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606" y="1001288"/>
            <a:ext cx="7496305" cy="5298579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2442117" y="346167"/>
            <a:ext cx="6515177" cy="5820140"/>
          </a:xfrm>
          <a:custGeom>
            <a:avLst/>
            <a:gdLst>
              <a:gd name="connsiteX0" fmla="*/ 0 w 6515177"/>
              <a:gd name="connsiteY0" fmla="*/ 5207140 h 5820140"/>
              <a:gd name="connsiteX1" fmla="*/ 3724507 w 6515177"/>
              <a:gd name="connsiteY1" fmla="*/ 5753550 h 5820140"/>
              <a:gd name="connsiteX2" fmla="*/ 6289288 w 6515177"/>
              <a:gd name="connsiteY2" fmla="*/ 3857843 h 5820140"/>
              <a:gd name="connsiteX3" fmla="*/ 6021659 w 6515177"/>
              <a:gd name="connsiteY3" fmla="*/ 322906 h 5820140"/>
              <a:gd name="connsiteX4" fmla="*/ 3066585 w 6515177"/>
              <a:gd name="connsiteY4" fmla="*/ 434418 h 5820140"/>
              <a:gd name="connsiteX5" fmla="*/ 3055434 w 6515177"/>
              <a:gd name="connsiteY5" fmla="*/ 2731570 h 5820140"/>
              <a:gd name="connsiteX6" fmla="*/ 1929161 w 6515177"/>
              <a:gd name="connsiteY6" fmla="*/ 4593823 h 5820140"/>
              <a:gd name="connsiteX7" fmla="*/ 1438507 w 6515177"/>
              <a:gd name="connsiteY7" fmla="*/ 4002809 h 5820140"/>
              <a:gd name="connsiteX8" fmla="*/ 2464420 w 6515177"/>
              <a:gd name="connsiteY8" fmla="*/ 4426555 h 5820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5177" h="5820140">
                <a:moveTo>
                  <a:pt x="0" y="5207140"/>
                </a:moveTo>
                <a:cubicBezTo>
                  <a:pt x="1338146" y="5592786"/>
                  <a:pt x="2676292" y="5978433"/>
                  <a:pt x="3724507" y="5753550"/>
                </a:cubicBezTo>
                <a:cubicBezTo>
                  <a:pt x="4772722" y="5528667"/>
                  <a:pt x="5906429" y="4762950"/>
                  <a:pt x="6289288" y="3857843"/>
                </a:cubicBezTo>
                <a:cubicBezTo>
                  <a:pt x="6672147" y="2952736"/>
                  <a:pt x="6558776" y="893477"/>
                  <a:pt x="6021659" y="322906"/>
                </a:cubicBezTo>
                <a:cubicBezTo>
                  <a:pt x="5484542" y="-247665"/>
                  <a:pt x="3560956" y="32974"/>
                  <a:pt x="3066585" y="434418"/>
                </a:cubicBezTo>
                <a:cubicBezTo>
                  <a:pt x="2572214" y="835862"/>
                  <a:pt x="3245005" y="2038336"/>
                  <a:pt x="3055434" y="2731570"/>
                </a:cubicBezTo>
                <a:cubicBezTo>
                  <a:pt x="2865863" y="3424804"/>
                  <a:pt x="2198649" y="4381950"/>
                  <a:pt x="1929161" y="4593823"/>
                </a:cubicBezTo>
                <a:cubicBezTo>
                  <a:pt x="1659673" y="4805696"/>
                  <a:pt x="1349297" y="4030687"/>
                  <a:pt x="1438507" y="4002809"/>
                </a:cubicBezTo>
                <a:cubicBezTo>
                  <a:pt x="1527717" y="3974931"/>
                  <a:pt x="2464420" y="4426555"/>
                  <a:pt x="2464420" y="4426555"/>
                </a:cubicBezTo>
              </a:path>
            </a:pathLst>
          </a:custGeom>
          <a:noFill/>
          <a:ln w="28575">
            <a:solidFill>
              <a:srgbClr val="ED5B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1521023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14"/>
            <a:ext cx="9144000" cy="607218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987824" y="836712"/>
            <a:ext cx="3096343" cy="3382532"/>
          </a:xfrm>
          <a:prstGeom prst="roundRect">
            <a:avLst/>
          </a:prstGeom>
          <a:solidFill>
            <a:srgbClr val="FBD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flipH="1">
            <a:off x="3059831" y="699720"/>
            <a:ext cx="656561" cy="568722"/>
          </a:xfrm>
          <a:custGeom>
            <a:avLst/>
            <a:gdLst>
              <a:gd name="connsiteX0" fmla="*/ 0 w 697091"/>
              <a:gd name="connsiteY0" fmla="*/ 0 h 892098"/>
              <a:gd name="connsiteX1" fmla="*/ 613317 w 697091"/>
              <a:gd name="connsiteY1" fmla="*/ 178420 h 892098"/>
              <a:gd name="connsiteX2" fmla="*/ 691375 w 697091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091" h="892098">
                <a:moveTo>
                  <a:pt x="0" y="0"/>
                </a:moveTo>
                <a:cubicBezTo>
                  <a:pt x="249044" y="14868"/>
                  <a:pt x="498088" y="29737"/>
                  <a:pt x="613317" y="178420"/>
                </a:cubicBezTo>
                <a:cubicBezTo>
                  <a:pt x="728546" y="327103"/>
                  <a:pt x="691375" y="892098"/>
                  <a:pt x="691375" y="892098"/>
                </a:cubicBez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5B6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 rot="3988223" flipH="1">
            <a:off x="4796357" y="4404288"/>
            <a:ext cx="383596" cy="390353"/>
          </a:xfrm>
          <a:custGeom>
            <a:avLst/>
            <a:gdLst>
              <a:gd name="connsiteX0" fmla="*/ 144966 w 613317"/>
              <a:gd name="connsiteY0" fmla="*/ 0 h 825191"/>
              <a:gd name="connsiteX1" fmla="*/ 0 w 613317"/>
              <a:gd name="connsiteY1" fmla="*/ 825191 h 825191"/>
              <a:gd name="connsiteX2" fmla="*/ 613317 w 613317"/>
              <a:gd name="connsiteY2" fmla="*/ 401444 h 825191"/>
              <a:gd name="connsiteX3" fmla="*/ 613317 w 613317"/>
              <a:gd name="connsiteY3" fmla="*/ 401444 h 825191"/>
              <a:gd name="connsiteX4" fmla="*/ 613317 w 613317"/>
              <a:gd name="connsiteY4" fmla="*/ 401444 h 82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317" h="825191">
                <a:moveTo>
                  <a:pt x="144966" y="0"/>
                </a:moveTo>
                <a:lnTo>
                  <a:pt x="0" y="825191"/>
                </a:lnTo>
                <a:lnTo>
                  <a:pt x="613317" y="401444"/>
                </a:lnTo>
                <a:lnTo>
                  <a:pt x="613317" y="401444"/>
                </a:lnTo>
                <a:lnTo>
                  <a:pt x="613317" y="401444"/>
                </a:ln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8488" r="19515" b="55433"/>
          <a:stretch/>
        </p:blipFill>
        <p:spPr>
          <a:xfrm>
            <a:off x="3223466" y="4484363"/>
            <a:ext cx="2697068" cy="24482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59831" y="1110531"/>
            <a:ext cx="3024336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7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“The atmosphere of the Earth works like a giant green house keeping us warm.</a:t>
            </a:r>
          </a:p>
          <a:p>
            <a:pPr algn="ctr"/>
            <a:endParaRPr lang="en-GB" sz="1700" dirty="0">
              <a:solidFill>
                <a:srgbClr val="2C4257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GB" sz="17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But a gas called carbon dioxide or CO2 in our atmosphere is making the world too warm.</a:t>
            </a:r>
          </a:p>
          <a:p>
            <a:pPr algn="ctr"/>
            <a:endParaRPr lang="en-GB" sz="1700" dirty="0">
              <a:solidFill>
                <a:srgbClr val="2C4257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GB" sz="1700" b="1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This is called Global Warming.”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2280" y="6127153"/>
            <a:ext cx="20066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Image: </a:t>
            </a:r>
            <a:r>
              <a:rPr lang="en-US" sz="800" dirty="0" err="1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Noctilucent_clouds_over_Asia</a:t>
            </a:r>
            <a:endParaRPr lang="en-US" sz="800" dirty="0">
              <a:solidFill>
                <a:srgbClr val="F3777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1191709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0" y="0"/>
            <a:ext cx="9144000" cy="6096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987824" y="1508968"/>
            <a:ext cx="3096343" cy="2668194"/>
          </a:xfrm>
          <a:prstGeom prst="roundRect">
            <a:avLst/>
          </a:prstGeom>
          <a:solidFill>
            <a:srgbClr val="FBD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flipH="1">
            <a:off x="3059832" y="1317222"/>
            <a:ext cx="656561" cy="568722"/>
          </a:xfrm>
          <a:custGeom>
            <a:avLst/>
            <a:gdLst>
              <a:gd name="connsiteX0" fmla="*/ 0 w 697091"/>
              <a:gd name="connsiteY0" fmla="*/ 0 h 892098"/>
              <a:gd name="connsiteX1" fmla="*/ 613317 w 697091"/>
              <a:gd name="connsiteY1" fmla="*/ 178420 h 892098"/>
              <a:gd name="connsiteX2" fmla="*/ 691375 w 697091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091" h="892098">
                <a:moveTo>
                  <a:pt x="0" y="0"/>
                </a:moveTo>
                <a:cubicBezTo>
                  <a:pt x="249044" y="14868"/>
                  <a:pt x="498088" y="29737"/>
                  <a:pt x="613317" y="178420"/>
                </a:cubicBezTo>
                <a:cubicBezTo>
                  <a:pt x="728546" y="327103"/>
                  <a:pt x="691375" y="892098"/>
                  <a:pt x="691375" y="892098"/>
                </a:cubicBez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5B6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 rot="3988223" flipH="1">
            <a:off x="4796357" y="4404288"/>
            <a:ext cx="383596" cy="390353"/>
          </a:xfrm>
          <a:custGeom>
            <a:avLst/>
            <a:gdLst>
              <a:gd name="connsiteX0" fmla="*/ 144966 w 613317"/>
              <a:gd name="connsiteY0" fmla="*/ 0 h 825191"/>
              <a:gd name="connsiteX1" fmla="*/ 0 w 613317"/>
              <a:gd name="connsiteY1" fmla="*/ 825191 h 825191"/>
              <a:gd name="connsiteX2" fmla="*/ 613317 w 613317"/>
              <a:gd name="connsiteY2" fmla="*/ 401444 h 825191"/>
              <a:gd name="connsiteX3" fmla="*/ 613317 w 613317"/>
              <a:gd name="connsiteY3" fmla="*/ 401444 h 825191"/>
              <a:gd name="connsiteX4" fmla="*/ 613317 w 613317"/>
              <a:gd name="connsiteY4" fmla="*/ 401444 h 82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317" h="825191">
                <a:moveTo>
                  <a:pt x="144966" y="0"/>
                </a:moveTo>
                <a:lnTo>
                  <a:pt x="0" y="825191"/>
                </a:lnTo>
                <a:lnTo>
                  <a:pt x="613317" y="401444"/>
                </a:lnTo>
                <a:lnTo>
                  <a:pt x="613317" y="401444"/>
                </a:lnTo>
                <a:lnTo>
                  <a:pt x="613317" y="401444"/>
                </a:ln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8488" r="19515" b="55433"/>
          <a:stretch/>
        </p:blipFill>
        <p:spPr>
          <a:xfrm>
            <a:off x="3223466" y="4484363"/>
            <a:ext cx="2697068" cy="24482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59831" y="1694198"/>
            <a:ext cx="302433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7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Unfortunately, we make lots of CO2 which is produced every time we burn a fuel like coal and gas to make electricity.</a:t>
            </a:r>
          </a:p>
          <a:p>
            <a:pPr algn="ctr"/>
            <a:endParaRPr lang="en-GB" sz="1600" dirty="0">
              <a:solidFill>
                <a:srgbClr val="2C4257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This is why it is important to design buildings that use less energy for things like lighting and heating</a:t>
            </a:r>
            <a:r>
              <a:rPr lang="en-GB" sz="1700" b="1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.”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2280" y="6127153"/>
            <a:ext cx="2006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Image: </a:t>
            </a:r>
            <a:r>
              <a:rPr lang="en-US" sz="800" dirty="0" err="1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Ivabelk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; </a:t>
            </a:r>
            <a:r>
              <a:rPr lang="en-US" sz="800" dirty="0" err="1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Temline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 Nuclear </a:t>
            </a:r>
            <a:r>
              <a:rPr lang="en-US" sz="800" dirty="0" err="1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POwer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 station (</a:t>
            </a:r>
            <a:r>
              <a:rPr lang="en-US" sz="800" dirty="0" err="1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pixaby.com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1323182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0" y="0"/>
            <a:ext cx="9144000" cy="6096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987824" y="1508968"/>
            <a:ext cx="3096343" cy="2499599"/>
          </a:xfrm>
          <a:prstGeom prst="roundRect">
            <a:avLst/>
          </a:prstGeom>
          <a:solidFill>
            <a:srgbClr val="FBD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flipH="1">
            <a:off x="3059832" y="1317222"/>
            <a:ext cx="656561" cy="568722"/>
          </a:xfrm>
          <a:custGeom>
            <a:avLst/>
            <a:gdLst>
              <a:gd name="connsiteX0" fmla="*/ 0 w 697091"/>
              <a:gd name="connsiteY0" fmla="*/ 0 h 892098"/>
              <a:gd name="connsiteX1" fmla="*/ 613317 w 697091"/>
              <a:gd name="connsiteY1" fmla="*/ 178420 h 892098"/>
              <a:gd name="connsiteX2" fmla="*/ 691375 w 697091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091" h="892098">
                <a:moveTo>
                  <a:pt x="0" y="0"/>
                </a:moveTo>
                <a:cubicBezTo>
                  <a:pt x="249044" y="14868"/>
                  <a:pt x="498088" y="29737"/>
                  <a:pt x="613317" y="178420"/>
                </a:cubicBezTo>
                <a:cubicBezTo>
                  <a:pt x="728546" y="327103"/>
                  <a:pt x="691375" y="892098"/>
                  <a:pt x="691375" y="892098"/>
                </a:cubicBez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5B6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 rot="3988223" flipH="1">
            <a:off x="4796357" y="4404288"/>
            <a:ext cx="383596" cy="390353"/>
          </a:xfrm>
          <a:custGeom>
            <a:avLst/>
            <a:gdLst>
              <a:gd name="connsiteX0" fmla="*/ 144966 w 613317"/>
              <a:gd name="connsiteY0" fmla="*/ 0 h 825191"/>
              <a:gd name="connsiteX1" fmla="*/ 0 w 613317"/>
              <a:gd name="connsiteY1" fmla="*/ 825191 h 825191"/>
              <a:gd name="connsiteX2" fmla="*/ 613317 w 613317"/>
              <a:gd name="connsiteY2" fmla="*/ 401444 h 825191"/>
              <a:gd name="connsiteX3" fmla="*/ 613317 w 613317"/>
              <a:gd name="connsiteY3" fmla="*/ 401444 h 825191"/>
              <a:gd name="connsiteX4" fmla="*/ 613317 w 613317"/>
              <a:gd name="connsiteY4" fmla="*/ 401444 h 82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317" h="825191">
                <a:moveTo>
                  <a:pt x="144966" y="0"/>
                </a:moveTo>
                <a:lnTo>
                  <a:pt x="0" y="825191"/>
                </a:lnTo>
                <a:lnTo>
                  <a:pt x="613317" y="401444"/>
                </a:lnTo>
                <a:lnTo>
                  <a:pt x="613317" y="401444"/>
                </a:lnTo>
                <a:lnTo>
                  <a:pt x="613317" y="401444"/>
                </a:ln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8488" r="19515" b="55433"/>
          <a:stretch/>
        </p:blipFill>
        <p:spPr>
          <a:xfrm>
            <a:off x="3223466" y="4484363"/>
            <a:ext cx="2697068" cy="24482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56175" y="1596910"/>
            <a:ext cx="3024336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7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Our research tells us that a building will lose less heat if the Surface Area is small compared to its Volume.</a:t>
            </a:r>
          </a:p>
          <a:p>
            <a:pPr algn="ctr"/>
            <a:endParaRPr lang="en-GB" sz="1600" dirty="0">
              <a:solidFill>
                <a:srgbClr val="2C4257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Heating a building uses energy so a building with a lower Surface to Volume Ratio is better for the Environment.”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2280" y="6127153"/>
            <a:ext cx="2006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Image: </a:t>
            </a:r>
            <a:r>
              <a:rPr lang="en-US" sz="800" dirty="0" err="1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Ivabelk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; </a:t>
            </a:r>
            <a:r>
              <a:rPr lang="en-US" sz="800" dirty="0" err="1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Temline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 Nuclear </a:t>
            </a:r>
            <a:r>
              <a:rPr lang="en-US" sz="800" dirty="0" err="1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POwer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 station (</a:t>
            </a:r>
            <a:r>
              <a:rPr lang="en-US" sz="800" dirty="0" err="1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pixaby.com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836445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92168" y="1665186"/>
            <a:ext cx="288032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GB" sz="20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Look one building is half of a cylinder and the other is half of a sphere.</a:t>
            </a:r>
          </a:p>
          <a:p>
            <a:pPr algn="ctr"/>
            <a:endParaRPr lang="en-GB" sz="2000" dirty="0">
              <a:solidFill>
                <a:srgbClr val="2C4257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GB" sz="20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Therefore you can work out the Surface Area and Volume of your building using your knowledge of mathematics.</a:t>
            </a:r>
            <a:r>
              <a:rPr lang="en-GB" sz="2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”</a:t>
            </a:r>
          </a:p>
          <a:p>
            <a:pPr algn="ctr"/>
            <a:endParaRPr lang="en-GB" sz="2000" dirty="0">
              <a:solidFill>
                <a:srgbClr val="ED5B60"/>
              </a:solidFill>
              <a:latin typeface="Bariol" charset="0"/>
              <a:ea typeface="Bariol" charset="0"/>
              <a:cs typeface="Bariol" charset="0"/>
            </a:endParaRPr>
          </a:p>
          <a:p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 t="20406" r="24240" b="42844"/>
          <a:stretch/>
        </p:blipFill>
        <p:spPr>
          <a:xfrm>
            <a:off x="6444208" y="3882921"/>
            <a:ext cx="2376264" cy="252028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 flipH="1">
            <a:off x="3779912" y="1484784"/>
            <a:ext cx="656561" cy="568722"/>
          </a:xfrm>
          <a:custGeom>
            <a:avLst/>
            <a:gdLst>
              <a:gd name="connsiteX0" fmla="*/ 0 w 697091"/>
              <a:gd name="connsiteY0" fmla="*/ 0 h 892098"/>
              <a:gd name="connsiteX1" fmla="*/ 613317 w 697091"/>
              <a:gd name="connsiteY1" fmla="*/ 178420 h 892098"/>
              <a:gd name="connsiteX2" fmla="*/ 691375 w 697091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091" h="892098">
                <a:moveTo>
                  <a:pt x="0" y="0"/>
                </a:moveTo>
                <a:cubicBezTo>
                  <a:pt x="249044" y="14868"/>
                  <a:pt x="498088" y="29737"/>
                  <a:pt x="613317" y="178420"/>
                </a:cubicBezTo>
                <a:cubicBezTo>
                  <a:pt x="728546" y="327103"/>
                  <a:pt x="691375" y="892098"/>
                  <a:pt x="691375" y="892098"/>
                </a:cubicBez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D5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 rot="663960" flipH="1">
            <a:off x="6693791" y="4069175"/>
            <a:ext cx="419989" cy="390353"/>
          </a:xfrm>
          <a:custGeom>
            <a:avLst/>
            <a:gdLst>
              <a:gd name="connsiteX0" fmla="*/ 144966 w 613317"/>
              <a:gd name="connsiteY0" fmla="*/ 0 h 825191"/>
              <a:gd name="connsiteX1" fmla="*/ 0 w 613317"/>
              <a:gd name="connsiteY1" fmla="*/ 825191 h 825191"/>
              <a:gd name="connsiteX2" fmla="*/ 613317 w 613317"/>
              <a:gd name="connsiteY2" fmla="*/ 401444 h 825191"/>
              <a:gd name="connsiteX3" fmla="*/ 613317 w 613317"/>
              <a:gd name="connsiteY3" fmla="*/ 401444 h 825191"/>
              <a:gd name="connsiteX4" fmla="*/ 613317 w 613317"/>
              <a:gd name="connsiteY4" fmla="*/ 401444 h 82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317" h="825191">
                <a:moveTo>
                  <a:pt x="144966" y="0"/>
                </a:moveTo>
                <a:lnTo>
                  <a:pt x="0" y="825191"/>
                </a:lnTo>
                <a:lnTo>
                  <a:pt x="613317" y="401444"/>
                </a:lnTo>
                <a:lnTo>
                  <a:pt x="613317" y="401444"/>
                </a:lnTo>
                <a:lnTo>
                  <a:pt x="613317" y="401444"/>
                </a:ln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BD6D5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30050" r="15793" b="34250"/>
          <a:stretch/>
        </p:blipFill>
        <p:spPr>
          <a:xfrm>
            <a:off x="193946" y="925039"/>
            <a:ext cx="3288269" cy="2236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5" t="36376" r="52931" b="26217"/>
          <a:stretch/>
        </p:blipFill>
        <p:spPr>
          <a:xfrm>
            <a:off x="323527" y="3161062"/>
            <a:ext cx="2952329" cy="19819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9012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6D5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 rot="5400000">
            <a:off x="1539044" y="1786811"/>
            <a:ext cx="2430016" cy="55081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55576" y="36637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In centimetres, measure the height, </a:t>
            </a:r>
            <a:r>
              <a:rPr lang="en-GB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GB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 of the building and it’s length, </a:t>
            </a:r>
            <a:r>
              <a:rPr lang="en-GB" b="1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L.</a:t>
            </a:r>
          </a:p>
          <a:p>
            <a:endParaRPr lang="en-GB" dirty="0">
              <a:solidFill>
                <a:srgbClr val="2C4257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Use the formula to work out the Surface Area, </a:t>
            </a:r>
            <a:r>
              <a:rPr lang="en-GB" b="1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GB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 the Volume, </a:t>
            </a:r>
            <a:r>
              <a:rPr lang="en-GB" b="1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GB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 and the Surface Area to Volume Ratio, </a:t>
            </a:r>
            <a:r>
              <a:rPr lang="en-GB" b="1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GB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 t="20406" r="24240" b="42844"/>
          <a:stretch/>
        </p:blipFill>
        <p:spPr>
          <a:xfrm>
            <a:off x="4410236" y="4052004"/>
            <a:ext cx="2376264" cy="25202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4019" y="3192678"/>
            <a:ext cx="40389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baseline="30000" dirty="0">
                <a:solidFill>
                  <a:srgbClr val="826463"/>
                </a:solidFill>
                <a:latin typeface="Arial" charset="0"/>
                <a:ea typeface="Arial" charset="0"/>
                <a:cs typeface="Arial" charset="0"/>
              </a:rPr>
              <a:t>‘LET’S DO SOME MATHS!’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8" r="45027" b="20325"/>
          <a:stretch/>
        </p:blipFill>
        <p:spPr>
          <a:xfrm>
            <a:off x="4842633" y="0"/>
            <a:ext cx="4392972" cy="3404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3234" r="16882" b="22632"/>
          <a:stretch/>
        </p:blipFill>
        <p:spPr>
          <a:xfrm>
            <a:off x="6068270" y="3060970"/>
            <a:ext cx="3167334" cy="29834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1446670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6D5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 rot="5400000">
            <a:off x="1539044" y="1786811"/>
            <a:ext cx="2430016" cy="55081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55576" y="3525199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In centimetres, measure the height of the building this will be the radius of the sphere.</a:t>
            </a:r>
          </a:p>
          <a:p>
            <a:endParaRPr lang="en-GB" dirty="0">
              <a:solidFill>
                <a:srgbClr val="2C4257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Use the formula to work out the Surface Area, </a:t>
            </a:r>
            <a:r>
              <a:rPr lang="en-GB" b="1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S </a:t>
            </a:r>
            <a:r>
              <a:rPr lang="en-GB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the Volume, V and the Surface Area to Volume Ratio, </a:t>
            </a:r>
            <a:r>
              <a:rPr lang="en-GB" b="1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R</a:t>
            </a:r>
          </a:p>
        </p:txBody>
      </p:sp>
      <p:sp>
        <p:nvSpPr>
          <p:cNvPr id="7" name="Rectangle 6"/>
          <p:cNvSpPr/>
          <p:nvPr/>
        </p:nvSpPr>
        <p:spPr>
          <a:xfrm>
            <a:off x="354019" y="3192678"/>
            <a:ext cx="40389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baseline="30000" dirty="0">
                <a:solidFill>
                  <a:srgbClr val="826463"/>
                </a:solidFill>
                <a:latin typeface="Arial" charset="0"/>
                <a:ea typeface="Arial" charset="0"/>
                <a:cs typeface="Arial" charset="0"/>
              </a:rPr>
              <a:t>‘LET’S DO SOME MATHS!’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8488" r="19515" b="55433"/>
          <a:stretch/>
        </p:blipFill>
        <p:spPr>
          <a:xfrm>
            <a:off x="4455631" y="4437112"/>
            <a:ext cx="2634126" cy="23911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8" b="36527"/>
          <a:stretch/>
        </p:blipFill>
        <p:spPr>
          <a:xfrm>
            <a:off x="4392972" y="0"/>
            <a:ext cx="5091080" cy="2988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73" b="24395"/>
          <a:stretch/>
        </p:blipFill>
        <p:spPr>
          <a:xfrm>
            <a:off x="-17850" y="2058263"/>
            <a:ext cx="5091080" cy="8737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1633934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C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 t="20406" r="24240" b="42844"/>
          <a:stretch/>
        </p:blipFill>
        <p:spPr>
          <a:xfrm>
            <a:off x="6372200" y="2547664"/>
            <a:ext cx="2376264" cy="25202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93516" y="4646078"/>
            <a:ext cx="975605" cy="3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200" b="1" baseline="30000" dirty="0">
                <a:solidFill>
                  <a:srgbClr val="826463"/>
                </a:solidFill>
                <a:latin typeface="Arial" charset="0"/>
                <a:ea typeface="Arial" charset="0"/>
                <a:cs typeface="Arial" charset="0"/>
              </a:rPr>
              <a:t>Tomas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8488" r="19515" b="55433"/>
          <a:stretch/>
        </p:blipFill>
        <p:spPr>
          <a:xfrm>
            <a:off x="439498" y="2450507"/>
            <a:ext cx="2697068" cy="24482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556280" y="4527657"/>
            <a:ext cx="3253346" cy="3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200" b="1" baseline="30000" dirty="0">
                <a:solidFill>
                  <a:srgbClr val="826463"/>
                </a:solidFill>
                <a:latin typeface="Arial" charset="0"/>
                <a:ea typeface="Arial" charset="0"/>
                <a:cs typeface="Arial" charset="0"/>
              </a:rPr>
              <a:t>Sophie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0" y="1340768"/>
            <a:ext cx="25589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GB" sz="20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Which building form can provide the best energy performance</a:t>
            </a:r>
            <a:endParaRPr lang="en-GB" sz="2000" dirty="0">
              <a:solidFill>
                <a:srgbClr val="ED5B6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GB" sz="2000" b="1" dirty="0">
              <a:solidFill>
                <a:srgbClr val="ED5B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Freeform 11"/>
          <p:cNvSpPr/>
          <p:nvPr/>
        </p:nvSpPr>
        <p:spPr>
          <a:xfrm flipH="1">
            <a:off x="4572000" y="980728"/>
            <a:ext cx="656561" cy="568722"/>
          </a:xfrm>
          <a:custGeom>
            <a:avLst/>
            <a:gdLst>
              <a:gd name="connsiteX0" fmla="*/ 0 w 697091"/>
              <a:gd name="connsiteY0" fmla="*/ 0 h 892098"/>
              <a:gd name="connsiteX1" fmla="*/ 613317 w 697091"/>
              <a:gd name="connsiteY1" fmla="*/ 178420 h 892098"/>
              <a:gd name="connsiteX2" fmla="*/ 691375 w 697091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091" h="892098">
                <a:moveTo>
                  <a:pt x="0" y="0"/>
                </a:moveTo>
                <a:cubicBezTo>
                  <a:pt x="249044" y="14868"/>
                  <a:pt x="498088" y="29737"/>
                  <a:pt x="613317" y="178420"/>
                </a:cubicBezTo>
                <a:cubicBezTo>
                  <a:pt x="728546" y="327103"/>
                  <a:pt x="691375" y="892098"/>
                  <a:pt x="691375" y="892098"/>
                </a:cubicBez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5B60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 rot="663960" flipH="1">
            <a:off x="6566726" y="2696328"/>
            <a:ext cx="419989" cy="390353"/>
          </a:xfrm>
          <a:custGeom>
            <a:avLst/>
            <a:gdLst>
              <a:gd name="connsiteX0" fmla="*/ 144966 w 613317"/>
              <a:gd name="connsiteY0" fmla="*/ 0 h 825191"/>
              <a:gd name="connsiteX1" fmla="*/ 0 w 613317"/>
              <a:gd name="connsiteY1" fmla="*/ 825191 h 825191"/>
              <a:gd name="connsiteX2" fmla="*/ 613317 w 613317"/>
              <a:gd name="connsiteY2" fmla="*/ 401444 h 825191"/>
              <a:gd name="connsiteX3" fmla="*/ 613317 w 613317"/>
              <a:gd name="connsiteY3" fmla="*/ 401444 h 825191"/>
              <a:gd name="connsiteX4" fmla="*/ 613317 w 613317"/>
              <a:gd name="connsiteY4" fmla="*/ 401444 h 82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317" h="825191">
                <a:moveTo>
                  <a:pt x="144966" y="0"/>
                </a:moveTo>
                <a:lnTo>
                  <a:pt x="0" y="825191"/>
                </a:lnTo>
                <a:lnTo>
                  <a:pt x="613317" y="401444"/>
                </a:lnTo>
                <a:lnTo>
                  <a:pt x="613317" y="401444"/>
                </a:lnTo>
                <a:lnTo>
                  <a:pt x="613317" y="401444"/>
                </a:ln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4070786" y="5563204"/>
            <a:ext cx="519850" cy="448171"/>
          </a:xfrm>
          <a:custGeom>
            <a:avLst/>
            <a:gdLst>
              <a:gd name="connsiteX0" fmla="*/ 265574 w 743777"/>
              <a:gd name="connsiteY0" fmla="*/ 11151 h 641222"/>
              <a:gd name="connsiteX1" fmla="*/ 20247 w 743777"/>
              <a:gd name="connsiteY1" fmla="*/ 423746 h 641222"/>
              <a:gd name="connsiteX2" fmla="*/ 733926 w 743777"/>
              <a:gd name="connsiteY2" fmla="*/ 624468 h 641222"/>
              <a:gd name="connsiteX3" fmla="*/ 455145 w 743777"/>
              <a:gd name="connsiteY3" fmla="*/ 0 h 64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3777" h="641222">
                <a:moveTo>
                  <a:pt x="265574" y="11151"/>
                </a:moveTo>
                <a:cubicBezTo>
                  <a:pt x="103881" y="166339"/>
                  <a:pt x="-57812" y="321527"/>
                  <a:pt x="20247" y="423746"/>
                </a:cubicBezTo>
                <a:cubicBezTo>
                  <a:pt x="98306" y="525965"/>
                  <a:pt x="661443" y="695092"/>
                  <a:pt x="733926" y="624468"/>
                </a:cubicBezTo>
                <a:cubicBezTo>
                  <a:pt x="806409" y="553844"/>
                  <a:pt x="455145" y="0"/>
                  <a:pt x="455145" y="0"/>
                </a:cubicBezTo>
              </a:path>
            </a:pathLst>
          </a:custGeom>
          <a:noFill/>
          <a:ln w="28575">
            <a:solidFill>
              <a:srgbClr val="ED5B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697069" y="3056276"/>
            <a:ext cx="1664137" cy="2113156"/>
          </a:xfrm>
          <a:custGeom>
            <a:avLst/>
            <a:gdLst>
              <a:gd name="connsiteX0" fmla="*/ 706198 w 2380970"/>
              <a:gd name="connsiteY0" fmla="*/ 3023406 h 3023406"/>
              <a:gd name="connsiteX1" fmla="*/ 761954 w 2380970"/>
              <a:gd name="connsiteY1" fmla="*/ 2343182 h 3023406"/>
              <a:gd name="connsiteX2" fmla="*/ 1219154 w 2380970"/>
              <a:gd name="connsiteY2" fmla="*/ 1941738 h 3023406"/>
              <a:gd name="connsiteX3" fmla="*/ 1709807 w 2380970"/>
              <a:gd name="connsiteY3" fmla="*/ 1618352 h 3023406"/>
              <a:gd name="connsiteX4" fmla="*/ 1999739 w 2380970"/>
              <a:gd name="connsiteY4" fmla="*/ 793162 h 3023406"/>
              <a:gd name="connsiteX5" fmla="*/ 1575993 w 2380970"/>
              <a:gd name="connsiteY5" fmla="*/ 436323 h 3023406"/>
              <a:gd name="connsiteX6" fmla="*/ 851163 w 2380970"/>
              <a:gd name="connsiteY6" fmla="*/ 681650 h 3023406"/>
              <a:gd name="connsiteX7" fmla="*/ 460871 w 2380970"/>
              <a:gd name="connsiteY7" fmla="*/ 1172304 h 3023406"/>
              <a:gd name="connsiteX8" fmla="*/ 561232 w 2380970"/>
              <a:gd name="connsiteY8" fmla="*/ 1540294 h 3023406"/>
              <a:gd name="connsiteX9" fmla="*/ 315905 w 2380970"/>
              <a:gd name="connsiteY9" fmla="*/ 1696411 h 3023406"/>
              <a:gd name="connsiteX10" fmla="*/ 37124 w 2380970"/>
              <a:gd name="connsiteY10" fmla="*/ 982733 h 3023406"/>
              <a:gd name="connsiteX11" fmla="*/ 1208002 w 2380970"/>
              <a:gd name="connsiteY11" fmla="*/ 57182 h 3023406"/>
              <a:gd name="connsiteX12" fmla="*/ 2278520 w 2380970"/>
              <a:gd name="connsiteY12" fmla="*/ 246752 h 3023406"/>
              <a:gd name="connsiteX13" fmla="*/ 2211612 w 2380970"/>
              <a:gd name="connsiteY13" fmla="*/ 1451084 h 3023406"/>
              <a:gd name="connsiteX14" fmla="*/ 1163398 w 2380970"/>
              <a:gd name="connsiteY14" fmla="*/ 2432391 h 3023406"/>
              <a:gd name="connsiteX15" fmla="*/ 996129 w 2380970"/>
              <a:gd name="connsiteY15" fmla="*/ 2945348 h 302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80970" h="3023406">
                <a:moveTo>
                  <a:pt x="706198" y="3023406"/>
                </a:moveTo>
                <a:cubicBezTo>
                  <a:pt x="691329" y="2773433"/>
                  <a:pt x="676461" y="2523460"/>
                  <a:pt x="761954" y="2343182"/>
                </a:cubicBezTo>
                <a:cubicBezTo>
                  <a:pt x="847447" y="2162904"/>
                  <a:pt x="1061179" y="2062543"/>
                  <a:pt x="1219154" y="1941738"/>
                </a:cubicBezTo>
                <a:cubicBezTo>
                  <a:pt x="1377129" y="1820933"/>
                  <a:pt x="1579710" y="1809781"/>
                  <a:pt x="1709807" y="1618352"/>
                </a:cubicBezTo>
                <a:cubicBezTo>
                  <a:pt x="1839904" y="1426923"/>
                  <a:pt x="2022041" y="990167"/>
                  <a:pt x="1999739" y="793162"/>
                </a:cubicBezTo>
                <a:cubicBezTo>
                  <a:pt x="1977437" y="596157"/>
                  <a:pt x="1767422" y="454908"/>
                  <a:pt x="1575993" y="436323"/>
                </a:cubicBezTo>
                <a:cubicBezTo>
                  <a:pt x="1384564" y="417738"/>
                  <a:pt x="1037017" y="558987"/>
                  <a:pt x="851163" y="681650"/>
                </a:cubicBezTo>
                <a:cubicBezTo>
                  <a:pt x="665309" y="804313"/>
                  <a:pt x="509193" y="1029197"/>
                  <a:pt x="460871" y="1172304"/>
                </a:cubicBezTo>
                <a:cubicBezTo>
                  <a:pt x="412549" y="1315411"/>
                  <a:pt x="585393" y="1452943"/>
                  <a:pt x="561232" y="1540294"/>
                </a:cubicBezTo>
                <a:cubicBezTo>
                  <a:pt x="537071" y="1627645"/>
                  <a:pt x="403256" y="1789338"/>
                  <a:pt x="315905" y="1696411"/>
                </a:cubicBezTo>
                <a:cubicBezTo>
                  <a:pt x="228554" y="1603484"/>
                  <a:pt x="-111559" y="1255938"/>
                  <a:pt x="37124" y="982733"/>
                </a:cubicBezTo>
                <a:cubicBezTo>
                  <a:pt x="185807" y="709528"/>
                  <a:pt x="834436" y="179845"/>
                  <a:pt x="1208002" y="57182"/>
                </a:cubicBezTo>
                <a:cubicBezTo>
                  <a:pt x="1581568" y="-65482"/>
                  <a:pt x="2111252" y="14435"/>
                  <a:pt x="2278520" y="246752"/>
                </a:cubicBezTo>
                <a:cubicBezTo>
                  <a:pt x="2445788" y="479069"/>
                  <a:pt x="2397466" y="1086811"/>
                  <a:pt x="2211612" y="1451084"/>
                </a:cubicBezTo>
                <a:cubicBezTo>
                  <a:pt x="2025758" y="1815357"/>
                  <a:pt x="1365978" y="2183347"/>
                  <a:pt x="1163398" y="2432391"/>
                </a:cubicBezTo>
                <a:cubicBezTo>
                  <a:pt x="960818" y="2681435"/>
                  <a:pt x="1025866" y="2859855"/>
                  <a:pt x="996129" y="2945348"/>
                </a:cubicBezTo>
              </a:path>
            </a:pathLst>
          </a:custGeom>
          <a:noFill/>
          <a:ln w="28575">
            <a:solidFill>
              <a:srgbClr val="ED5B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1197508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 t="20406" r="24240" b="42844"/>
          <a:stretch/>
        </p:blipFill>
        <p:spPr>
          <a:xfrm>
            <a:off x="6372200" y="2547664"/>
            <a:ext cx="2376264" cy="2520280"/>
          </a:xfrm>
          <a:prstGeom prst="rect">
            <a:avLst/>
          </a:prstGeom>
        </p:spPr>
      </p:pic>
      <p:sp>
        <p:nvSpPr>
          <p:cNvPr id="6" name="Round Same Side Corner Rectangle 5"/>
          <p:cNvSpPr/>
          <p:nvPr/>
        </p:nvSpPr>
        <p:spPr>
          <a:xfrm>
            <a:off x="3467082" y="4635896"/>
            <a:ext cx="2664296" cy="2222104"/>
          </a:xfrm>
          <a:prstGeom prst="round2Same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763688" y="4686675"/>
            <a:ext cx="2204613" cy="1371600"/>
          </a:xfrm>
          <a:custGeom>
            <a:avLst/>
            <a:gdLst>
              <a:gd name="connsiteX0" fmla="*/ 2419815 w 2419815"/>
              <a:gd name="connsiteY0" fmla="*/ 1371600 h 1371600"/>
              <a:gd name="connsiteX1" fmla="*/ 758283 w 2419815"/>
              <a:gd name="connsiteY1" fmla="*/ 1059366 h 1371600"/>
              <a:gd name="connsiteX2" fmla="*/ 0 w 2419815"/>
              <a:gd name="connsiteY2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9815" h="1371600">
                <a:moveTo>
                  <a:pt x="2419815" y="1371600"/>
                </a:moveTo>
                <a:cubicBezTo>
                  <a:pt x="1790700" y="1329783"/>
                  <a:pt x="1161585" y="1287966"/>
                  <a:pt x="758283" y="1059366"/>
                </a:cubicBezTo>
                <a:cubicBezTo>
                  <a:pt x="354981" y="830766"/>
                  <a:pt x="94785" y="178419"/>
                  <a:pt x="0" y="0"/>
                </a:cubicBezTo>
              </a:path>
            </a:pathLst>
          </a:custGeom>
          <a:ln w="28575">
            <a:solidFill>
              <a:srgbClr val="ED5B6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flipH="1">
            <a:off x="5406044" y="4686675"/>
            <a:ext cx="2269740" cy="1371600"/>
          </a:xfrm>
          <a:custGeom>
            <a:avLst/>
            <a:gdLst>
              <a:gd name="connsiteX0" fmla="*/ 2419815 w 2419815"/>
              <a:gd name="connsiteY0" fmla="*/ 1371600 h 1371600"/>
              <a:gd name="connsiteX1" fmla="*/ 758283 w 2419815"/>
              <a:gd name="connsiteY1" fmla="*/ 1059366 h 1371600"/>
              <a:gd name="connsiteX2" fmla="*/ 0 w 2419815"/>
              <a:gd name="connsiteY2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9815" h="1371600">
                <a:moveTo>
                  <a:pt x="2419815" y="1371600"/>
                </a:moveTo>
                <a:cubicBezTo>
                  <a:pt x="1790700" y="1329783"/>
                  <a:pt x="1161585" y="1287966"/>
                  <a:pt x="758283" y="1059366"/>
                </a:cubicBezTo>
                <a:cubicBezTo>
                  <a:pt x="354981" y="830766"/>
                  <a:pt x="94785" y="178419"/>
                  <a:pt x="0" y="0"/>
                </a:cubicBezTo>
              </a:path>
            </a:pathLst>
          </a:custGeom>
          <a:ln w="28575">
            <a:solidFill>
              <a:srgbClr val="ED5B6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593516" y="4646078"/>
            <a:ext cx="975605" cy="3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200" b="1" baseline="30000" dirty="0">
                <a:solidFill>
                  <a:srgbClr val="826463"/>
                </a:solidFill>
                <a:latin typeface="Arial" charset="0"/>
                <a:ea typeface="Arial" charset="0"/>
                <a:cs typeface="Arial" charset="0"/>
              </a:rPr>
              <a:t>Tomas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87505" y="6413266"/>
            <a:ext cx="1291870" cy="3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200" b="1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Towncaster</a:t>
            </a:r>
            <a:endParaRPr lang="en-GB" sz="2200" b="1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24659" y="2348880"/>
            <a:ext cx="38782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baseline="300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GB" sz="20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Sophie and Tomas are </a:t>
            </a:r>
            <a:r>
              <a:rPr lang="en-GB" sz="2000" b="1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architects</a:t>
            </a:r>
            <a:r>
              <a:rPr lang="en-GB" sz="20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 who live in the City of </a:t>
            </a:r>
            <a:r>
              <a:rPr lang="en-GB" sz="2000" dirty="0" err="1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Towncaster</a:t>
            </a:r>
            <a:r>
              <a:rPr lang="en-GB" sz="20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, where they work with the </a:t>
            </a:r>
            <a:r>
              <a:rPr lang="en-GB" sz="2000" b="1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community</a:t>
            </a:r>
            <a:r>
              <a:rPr lang="en-GB" sz="20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, their </a:t>
            </a:r>
            <a:r>
              <a:rPr lang="en-GB" sz="2000" b="1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friends</a:t>
            </a:r>
            <a:r>
              <a:rPr lang="en-GB" sz="20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 and the </a:t>
            </a:r>
            <a:r>
              <a:rPr lang="en-GB" sz="2000" b="1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Mayor</a:t>
            </a:r>
            <a:r>
              <a:rPr lang="en-GB" sz="20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 of Greater </a:t>
            </a:r>
            <a:r>
              <a:rPr lang="en-GB" sz="2000" dirty="0" err="1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Towncaster</a:t>
            </a:r>
            <a:r>
              <a:rPr lang="en-GB" sz="20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8488" r="19515" b="55433"/>
          <a:stretch/>
        </p:blipFill>
        <p:spPr>
          <a:xfrm>
            <a:off x="439498" y="2450507"/>
            <a:ext cx="2697068" cy="2448272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2131244" y="1289968"/>
            <a:ext cx="5246278" cy="1497750"/>
          </a:xfrm>
          <a:custGeom>
            <a:avLst/>
            <a:gdLst>
              <a:gd name="connsiteX0" fmla="*/ 0 w 5174166"/>
              <a:gd name="connsiteY0" fmla="*/ 1355545 h 1422453"/>
              <a:gd name="connsiteX1" fmla="*/ 267630 w 5174166"/>
              <a:gd name="connsiteY1" fmla="*/ 641867 h 1422453"/>
              <a:gd name="connsiteX2" fmla="*/ 992459 w 5174166"/>
              <a:gd name="connsiteY2" fmla="*/ 519204 h 1422453"/>
              <a:gd name="connsiteX3" fmla="*/ 1170878 w 5174166"/>
              <a:gd name="connsiteY3" fmla="*/ 17399 h 1422453"/>
              <a:gd name="connsiteX4" fmla="*/ 680225 w 5174166"/>
              <a:gd name="connsiteY4" fmla="*/ 162365 h 1422453"/>
              <a:gd name="connsiteX5" fmla="*/ 1382752 w 5174166"/>
              <a:gd name="connsiteY5" fmla="*/ 619565 h 1422453"/>
              <a:gd name="connsiteX6" fmla="*/ 3300761 w 5174166"/>
              <a:gd name="connsiteY6" fmla="*/ 653019 h 1422453"/>
              <a:gd name="connsiteX7" fmla="*/ 4572000 w 5174166"/>
              <a:gd name="connsiteY7" fmla="*/ 797984 h 1422453"/>
              <a:gd name="connsiteX8" fmla="*/ 5174166 w 5174166"/>
              <a:gd name="connsiteY8" fmla="*/ 1422453 h 142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4166" h="1422453">
                <a:moveTo>
                  <a:pt x="0" y="1355545"/>
                </a:moveTo>
                <a:cubicBezTo>
                  <a:pt x="51110" y="1068401"/>
                  <a:pt x="102220" y="781257"/>
                  <a:pt x="267630" y="641867"/>
                </a:cubicBezTo>
                <a:cubicBezTo>
                  <a:pt x="433040" y="502477"/>
                  <a:pt x="841918" y="623282"/>
                  <a:pt x="992459" y="519204"/>
                </a:cubicBezTo>
                <a:cubicBezTo>
                  <a:pt x="1143000" y="415126"/>
                  <a:pt x="1222917" y="76872"/>
                  <a:pt x="1170878" y="17399"/>
                </a:cubicBezTo>
                <a:cubicBezTo>
                  <a:pt x="1118839" y="-42074"/>
                  <a:pt x="644913" y="62004"/>
                  <a:pt x="680225" y="162365"/>
                </a:cubicBezTo>
                <a:cubicBezTo>
                  <a:pt x="715537" y="262726"/>
                  <a:pt x="945996" y="537789"/>
                  <a:pt x="1382752" y="619565"/>
                </a:cubicBezTo>
                <a:cubicBezTo>
                  <a:pt x="1819508" y="701341"/>
                  <a:pt x="2769220" y="623282"/>
                  <a:pt x="3300761" y="653019"/>
                </a:cubicBezTo>
                <a:cubicBezTo>
                  <a:pt x="3832302" y="682756"/>
                  <a:pt x="4259766" y="669745"/>
                  <a:pt x="4572000" y="797984"/>
                </a:cubicBezTo>
                <a:cubicBezTo>
                  <a:pt x="4884234" y="926223"/>
                  <a:pt x="5174166" y="1422453"/>
                  <a:pt x="5174166" y="1422453"/>
                </a:cubicBezTo>
              </a:path>
            </a:pathLst>
          </a:custGeom>
          <a:noFill/>
          <a:ln w="28575">
            <a:solidFill>
              <a:srgbClr val="ED5B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556280" y="4527657"/>
            <a:ext cx="3253346" cy="3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200" b="1" baseline="30000" dirty="0">
                <a:solidFill>
                  <a:srgbClr val="826463"/>
                </a:solidFill>
                <a:latin typeface="Arial" charset="0"/>
                <a:ea typeface="Arial" charset="0"/>
                <a:cs typeface="Arial" charset="0"/>
              </a:rPr>
              <a:t>Sophie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16401" r="32132" b="42650"/>
          <a:stretch/>
        </p:blipFill>
        <p:spPr>
          <a:xfrm>
            <a:off x="4264819" y="174084"/>
            <a:ext cx="1659520" cy="223176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620694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 t="20406" r="24240" b="42844"/>
          <a:stretch/>
        </p:blipFill>
        <p:spPr>
          <a:xfrm>
            <a:off x="6372200" y="2547664"/>
            <a:ext cx="2376264" cy="2520280"/>
          </a:xfrm>
          <a:prstGeom prst="rect">
            <a:avLst/>
          </a:prstGeom>
        </p:spPr>
      </p:pic>
      <p:sp>
        <p:nvSpPr>
          <p:cNvPr id="6" name="Round Same Side Corner Rectangle 5"/>
          <p:cNvSpPr/>
          <p:nvPr/>
        </p:nvSpPr>
        <p:spPr>
          <a:xfrm>
            <a:off x="3467082" y="4635896"/>
            <a:ext cx="2664296" cy="2222104"/>
          </a:xfrm>
          <a:prstGeom prst="round2Same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927050" y="4686675"/>
            <a:ext cx="2041251" cy="1371600"/>
          </a:xfrm>
          <a:custGeom>
            <a:avLst/>
            <a:gdLst>
              <a:gd name="connsiteX0" fmla="*/ 2419815 w 2419815"/>
              <a:gd name="connsiteY0" fmla="*/ 1371600 h 1371600"/>
              <a:gd name="connsiteX1" fmla="*/ 758283 w 2419815"/>
              <a:gd name="connsiteY1" fmla="*/ 1059366 h 1371600"/>
              <a:gd name="connsiteX2" fmla="*/ 0 w 2419815"/>
              <a:gd name="connsiteY2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9815" h="1371600">
                <a:moveTo>
                  <a:pt x="2419815" y="1371600"/>
                </a:moveTo>
                <a:cubicBezTo>
                  <a:pt x="1790700" y="1329783"/>
                  <a:pt x="1161585" y="1287966"/>
                  <a:pt x="758283" y="1059366"/>
                </a:cubicBezTo>
                <a:cubicBezTo>
                  <a:pt x="354981" y="830766"/>
                  <a:pt x="94785" y="178419"/>
                  <a:pt x="0" y="0"/>
                </a:cubicBezTo>
              </a:path>
            </a:pathLst>
          </a:custGeom>
          <a:ln w="28575">
            <a:solidFill>
              <a:srgbClr val="ED5B6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flipH="1">
            <a:off x="5406044" y="4686675"/>
            <a:ext cx="2269740" cy="1371600"/>
          </a:xfrm>
          <a:custGeom>
            <a:avLst/>
            <a:gdLst>
              <a:gd name="connsiteX0" fmla="*/ 2419815 w 2419815"/>
              <a:gd name="connsiteY0" fmla="*/ 1371600 h 1371600"/>
              <a:gd name="connsiteX1" fmla="*/ 758283 w 2419815"/>
              <a:gd name="connsiteY1" fmla="*/ 1059366 h 1371600"/>
              <a:gd name="connsiteX2" fmla="*/ 0 w 2419815"/>
              <a:gd name="connsiteY2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9815" h="1371600">
                <a:moveTo>
                  <a:pt x="2419815" y="1371600"/>
                </a:moveTo>
                <a:cubicBezTo>
                  <a:pt x="1790700" y="1329783"/>
                  <a:pt x="1161585" y="1287966"/>
                  <a:pt x="758283" y="1059366"/>
                </a:cubicBezTo>
                <a:cubicBezTo>
                  <a:pt x="354981" y="830766"/>
                  <a:pt x="94785" y="178419"/>
                  <a:pt x="0" y="0"/>
                </a:cubicBezTo>
              </a:path>
            </a:pathLst>
          </a:custGeom>
          <a:ln w="28575">
            <a:solidFill>
              <a:srgbClr val="ED5B6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593516" y="4646078"/>
            <a:ext cx="975605" cy="3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200" b="1" baseline="30000" dirty="0">
                <a:solidFill>
                  <a:srgbClr val="826463"/>
                </a:solidFill>
                <a:latin typeface="Arial" charset="0"/>
                <a:ea typeface="Arial" charset="0"/>
                <a:cs typeface="Arial" charset="0"/>
              </a:rPr>
              <a:t>Tomas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87505" y="6413266"/>
            <a:ext cx="1291870" cy="3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200" b="1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Towncaster</a:t>
            </a:r>
            <a:endParaRPr lang="en-GB" sz="2200" b="1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8488" r="19515" b="55433"/>
          <a:stretch/>
        </p:blipFill>
        <p:spPr>
          <a:xfrm>
            <a:off x="439498" y="2450507"/>
            <a:ext cx="2697068" cy="2448272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2131244" y="1289968"/>
            <a:ext cx="5246278" cy="1497750"/>
          </a:xfrm>
          <a:custGeom>
            <a:avLst/>
            <a:gdLst>
              <a:gd name="connsiteX0" fmla="*/ 0 w 5174166"/>
              <a:gd name="connsiteY0" fmla="*/ 1355545 h 1422453"/>
              <a:gd name="connsiteX1" fmla="*/ 267630 w 5174166"/>
              <a:gd name="connsiteY1" fmla="*/ 641867 h 1422453"/>
              <a:gd name="connsiteX2" fmla="*/ 992459 w 5174166"/>
              <a:gd name="connsiteY2" fmla="*/ 519204 h 1422453"/>
              <a:gd name="connsiteX3" fmla="*/ 1170878 w 5174166"/>
              <a:gd name="connsiteY3" fmla="*/ 17399 h 1422453"/>
              <a:gd name="connsiteX4" fmla="*/ 680225 w 5174166"/>
              <a:gd name="connsiteY4" fmla="*/ 162365 h 1422453"/>
              <a:gd name="connsiteX5" fmla="*/ 1382752 w 5174166"/>
              <a:gd name="connsiteY5" fmla="*/ 619565 h 1422453"/>
              <a:gd name="connsiteX6" fmla="*/ 3300761 w 5174166"/>
              <a:gd name="connsiteY6" fmla="*/ 653019 h 1422453"/>
              <a:gd name="connsiteX7" fmla="*/ 4572000 w 5174166"/>
              <a:gd name="connsiteY7" fmla="*/ 797984 h 1422453"/>
              <a:gd name="connsiteX8" fmla="*/ 5174166 w 5174166"/>
              <a:gd name="connsiteY8" fmla="*/ 1422453 h 142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4166" h="1422453">
                <a:moveTo>
                  <a:pt x="0" y="1355545"/>
                </a:moveTo>
                <a:cubicBezTo>
                  <a:pt x="51110" y="1068401"/>
                  <a:pt x="102220" y="781257"/>
                  <a:pt x="267630" y="641867"/>
                </a:cubicBezTo>
                <a:cubicBezTo>
                  <a:pt x="433040" y="502477"/>
                  <a:pt x="841918" y="623282"/>
                  <a:pt x="992459" y="519204"/>
                </a:cubicBezTo>
                <a:cubicBezTo>
                  <a:pt x="1143000" y="415126"/>
                  <a:pt x="1222917" y="76872"/>
                  <a:pt x="1170878" y="17399"/>
                </a:cubicBezTo>
                <a:cubicBezTo>
                  <a:pt x="1118839" y="-42074"/>
                  <a:pt x="644913" y="62004"/>
                  <a:pt x="680225" y="162365"/>
                </a:cubicBezTo>
                <a:cubicBezTo>
                  <a:pt x="715537" y="262726"/>
                  <a:pt x="945996" y="537789"/>
                  <a:pt x="1382752" y="619565"/>
                </a:cubicBezTo>
                <a:cubicBezTo>
                  <a:pt x="1819508" y="701341"/>
                  <a:pt x="2769220" y="623282"/>
                  <a:pt x="3300761" y="653019"/>
                </a:cubicBezTo>
                <a:cubicBezTo>
                  <a:pt x="3832302" y="682756"/>
                  <a:pt x="4259766" y="669745"/>
                  <a:pt x="4572000" y="797984"/>
                </a:cubicBezTo>
                <a:cubicBezTo>
                  <a:pt x="4884234" y="926223"/>
                  <a:pt x="5174166" y="1422453"/>
                  <a:pt x="5174166" y="1422453"/>
                </a:cubicBezTo>
              </a:path>
            </a:pathLst>
          </a:custGeom>
          <a:noFill/>
          <a:ln w="28575">
            <a:solidFill>
              <a:srgbClr val="ED5B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556280" y="4527657"/>
            <a:ext cx="3253346" cy="3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200" b="1" baseline="30000" dirty="0">
                <a:solidFill>
                  <a:srgbClr val="826463"/>
                </a:solidFill>
                <a:latin typeface="Arial" charset="0"/>
                <a:ea typeface="Arial" charset="0"/>
                <a:cs typeface="Arial" charset="0"/>
              </a:rPr>
              <a:t>Sophie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16401" r="32132" b="42650"/>
          <a:stretch/>
        </p:blipFill>
        <p:spPr>
          <a:xfrm>
            <a:off x="4264819" y="174084"/>
            <a:ext cx="1659520" cy="223176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19872" y="2457041"/>
            <a:ext cx="25202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Sophie and Tomas enjoy creating places which you can enjoy too!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553520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 t="20406" r="24240" b="42844"/>
          <a:stretch/>
        </p:blipFill>
        <p:spPr>
          <a:xfrm>
            <a:off x="6372200" y="2547664"/>
            <a:ext cx="2376264" cy="2520280"/>
          </a:xfrm>
          <a:prstGeom prst="rect">
            <a:avLst/>
          </a:prstGeom>
        </p:spPr>
      </p:pic>
      <p:sp>
        <p:nvSpPr>
          <p:cNvPr id="3" name="Round Same Side Corner Rectangle 2"/>
          <p:cNvSpPr/>
          <p:nvPr/>
        </p:nvSpPr>
        <p:spPr>
          <a:xfrm>
            <a:off x="3467082" y="4635896"/>
            <a:ext cx="2664296" cy="2222104"/>
          </a:xfrm>
          <a:prstGeom prst="round2Same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1927050" y="4686675"/>
            <a:ext cx="2041251" cy="1371600"/>
          </a:xfrm>
          <a:custGeom>
            <a:avLst/>
            <a:gdLst>
              <a:gd name="connsiteX0" fmla="*/ 2419815 w 2419815"/>
              <a:gd name="connsiteY0" fmla="*/ 1371600 h 1371600"/>
              <a:gd name="connsiteX1" fmla="*/ 758283 w 2419815"/>
              <a:gd name="connsiteY1" fmla="*/ 1059366 h 1371600"/>
              <a:gd name="connsiteX2" fmla="*/ 0 w 2419815"/>
              <a:gd name="connsiteY2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9815" h="1371600">
                <a:moveTo>
                  <a:pt x="2419815" y="1371600"/>
                </a:moveTo>
                <a:cubicBezTo>
                  <a:pt x="1790700" y="1329783"/>
                  <a:pt x="1161585" y="1287966"/>
                  <a:pt x="758283" y="1059366"/>
                </a:cubicBezTo>
                <a:cubicBezTo>
                  <a:pt x="354981" y="830766"/>
                  <a:pt x="94785" y="178419"/>
                  <a:pt x="0" y="0"/>
                </a:cubicBezTo>
              </a:path>
            </a:pathLst>
          </a:custGeom>
          <a:ln w="28575">
            <a:solidFill>
              <a:srgbClr val="ED5B6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 flipH="1">
            <a:off x="5406044" y="4686675"/>
            <a:ext cx="2269740" cy="1371600"/>
          </a:xfrm>
          <a:custGeom>
            <a:avLst/>
            <a:gdLst>
              <a:gd name="connsiteX0" fmla="*/ 2419815 w 2419815"/>
              <a:gd name="connsiteY0" fmla="*/ 1371600 h 1371600"/>
              <a:gd name="connsiteX1" fmla="*/ 758283 w 2419815"/>
              <a:gd name="connsiteY1" fmla="*/ 1059366 h 1371600"/>
              <a:gd name="connsiteX2" fmla="*/ 0 w 2419815"/>
              <a:gd name="connsiteY2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9815" h="1371600">
                <a:moveTo>
                  <a:pt x="2419815" y="1371600"/>
                </a:moveTo>
                <a:cubicBezTo>
                  <a:pt x="1790700" y="1329783"/>
                  <a:pt x="1161585" y="1287966"/>
                  <a:pt x="758283" y="1059366"/>
                </a:cubicBezTo>
                <a:cubicBezTo>
                  <a:pt x="354981" y="830766"/>
                  <a:pt x="94785" y="178419"/>
                  <a:pt x="0" y="0"/>
                </a:cubicBezTo>
              </a:path>
            </a:pathLst>
          </a:custGeom>
          <a:ln w="28575">
            <a:solidFill>
              <a:srgbClr val="ED5B6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93516" y="4646078"/>
            <a:ext cx="975605" cy="3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200" b="1" baseline="30000" dirty="0">
                <a:solidFill>
                  <a:srgbClr val="826463"/>
                </a:solidFill>
                <a:latin typeface="Arial" charset="0"/>
                <a:ea typeface="Arial" charset="0"/>
                <a:cs typeface="Arial" charset="0"/>
              </a:rPr>
              <a:t>Tomas</a:t>
            </a:r>
          </a:p>
        </p:txBody>
      </p:sp>
      <p:sp>
        <p:nvSpPr>
          <p:cNvPr id="7" name="Rectangle 6"/>
          <p:cNvSpPr/>
          <p:nvPr/>
        </p:nvSpPr>
        <p:spPr>
          <a:xfrm>
            <a:off x="3987505" y="6413266"/>
            <a:ext cx="1291870" cy="3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200" b="1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Towncaster</a:t>
            </a:r>
            <a:endParaRPr lang="en-GB" sz="2200" b="1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8488" r="19515" b="55433"/>
          <a:stretch/>
        </p:blipFill>
        <p:spPr>
          <a:xfrm>
            <a:off x="439498" y="2450507"/>
            <a:ext cx="2697068" cy="24482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556280" y="4527657"/>
            <a:ext cx="3253346" cy="3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200" b="1" baseline="30000" dirty="0">
                <a:solidFill>
                  <a:srgbClr val="826463"/>
                </a:solidFill>
                <a:latin typeface="Arial" charset="0"/>
                <a:ea typeface="Arial" charset="0"/>
                <a:cs typeface="Arial" charset="0"/>
              </a:rPr>
              <a:t>Sophie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58874" y="351453"/>
            <a:ext cx="228276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“ </a:t>
            </a:r>
            <a:r>
              <a:rPr lang="en-GB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Architects need to know about lots of different things such as peoples’ needs, how to make things and how much things will cost.</a:t>
            </a:r>
            <a:r>
              <a:rPr lang="en-GB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”</a:t>
            </a:r>
          </a:p>
        </p:txBody>
      </p:sp>
      <p:sp>
        <p:nvSpPr>
          <p:cNvPr id="15" name="Freeform 14"/>
          <p:cNvSpPr/>
          <p:nvPr/>
        </p:nvSpPr>
        <p:spPr>
          <a:xfrm>
            <a:off x="2123728" y="2315050"/>
            <a:ext cx="476161" cy="507573"/>
          </a:xfrm>
          <a:custGeom>
            <a:avLst/>
            <a:gdLst>
              <a:gd name="connsiteX0" fmla="*/ 144966 w 613317"/>
              <a:gd name="connsiteY0" fmla="*/ 0 h 825191"/>
              <a:gd name="connsiteX1" fmla="*/ 0 w 613317"/>
              <a:gd name="connsiteY1" fmla="*/ 825191 h 825191"/>
              <a:gd name="connsiteX2" fmla="*/ 613317 w 613317"/>
              <a:gd name="connsiteY2" fmla="*/ 401444 h 825191"/>
              <a:gd name="connsiteX3" fmla="*/ 613317 w 613317"/>
              <a:gd name="connsiteY3" fmla="*/ 401444 h 825191"/>
              <a:gd name="connsiteX4" fmla="*/ 613317 w 613317"/>
              <a:gd name="connsiteY4" fmla="*/ 401444 h 82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317" h="825191">
                <a:moveTo>
                  <a:pt x="144966" y="0"/>
                </a:moveTo>
                <a:lnTo>
                  <a:pt x="0" y="825191"/>
                </a:lnTo>
                <a:lnTo>
                  <a:pt x="613317" y="401444"/>
                </a:lnTo>
                <a:lnTo>
                  <a:pt x="613317" y="401444"/>
                </a:lnTo>
                <a:lnTo>
                  <a:pt x="613317" y="401444"/>
                </a:ln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3695256" y="295029"/>
            <a:ext cx="584497" cy="568722"/>
          </a:xfrm>
          <a:custGeom>
            <a:avLst/>
            <a:gdLst>
              <a:gd name="connsiteX0" fmla="*/ 0 w 697091"/>
              <a:gd name="connsiteY0" fmla="*/ 0 h 892098"/>
              <a:gd name="connsiteX1" fmla="*/ 613317 w 697091"/>
              <a:gd name="connsiteY1" fmla="*/ 178420 h 892098"/>
              <a:gd name="connsiteX2" fmla="*/ 691375 w 697091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091" h="892098">
                <a:moveTo>
                  <a:pt x="0" y="0"/>
                </a:moveTo>
                <a:cubicBezTo>
                  <a:pt x="249044" y="14868"/>
                  <a:pt x="498088" y="29737"/>
                  <a:pt x="613317" y="178420"/>
                </a:cubicBezTo>
                <a:cubicBezTo>
                  <a:pt x="728546" y="327103"/>
                  <a:pt x="691375" y="892098"/>
                  <a:pt x="691375" y="892098"/>
                </a:cubicBez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5B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1473175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 t="20406" r="24240" b="42844"/>
          <a:stretch/>
        </p:blipFill>
        <p:spPr>
          <a:xfrm>
            <a:off x="6372200" y="2547664"/>
            <a:ext cx="2376264" cy="2520280"/>
          </a:xfrm>
          <a:prstGeom prst="rect">
            <a:avLst/>
          </a:prstGeom>
        </p:spPr>
      </p:pic>
      <p:sp>
        <p:nvSpPr>
          <p:cNvPr id="3" name="Round Same Side Corner Rectangle 2"/>
          <p:cNvSpPr/>
          <p:nvPr/>
        </p:nvSpPr>
        <p:spPr>
          <a:xfrm>
            <a:off x="3467082" y="4635896"/>
            <a:ext cx="2664296" cy="2222104"/>
          </a:xfrm>
          <a:prstGeom prst="round2Same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1927050" y="4686675"/>
            <a:ext cx="2041251" cy="1371600"/>
          </a:xfrm>
          <a:custGeom>
            <a:avLst/>
            <a:gdLst>
              <a:gd name="connsiteX0" fmla="*/ 2419815 w 2419815"/>
              <a:gd name="connsiteY0" fmla="*/ 1371600 h 1371600"/>
              <a:gd name="connsiteX1" fmla="*/ 758283 w 2419815"/>
              <a:gd name="connsiteY1" fmla="*/ 1059366 h 1371600"/>
              <a:gd name="connsiteX2" fmla="*/ 0 w 2419815"/>
              <a:gd name="connsiteY2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9815" h="1371600">
                <a:moveTo>
                  <a:pt x="2419815" y="1371600"/>
                </a:moveTo>
                <a:cubicBezTo>
                  <a:pt x="1790700" y="1329783"/>
                  <a:pt x="1161585" y="1287966"/>
                  <a:pt x="758283" y="1059366"/>
                </a:cubicBezTo>
                <a:cubicBezTo>
                  <a:pt x="354981" y="830766"/>
                  <a:pt x="94785" y="178419"/>
                  <a:pt x="0" y="0"/>
                </a:cubicBezTo>
              </a:path>
            </a:pathLst>
          </a:custGeom>
          <a:ln w="28575">
            <a:solidFill>
              <a:srgbClr val="ED5B6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 flipH="1">
            <a:off x="5406044" y="4686675"/>
            <a:ext cx="2269740" cy="1371600"/>
          </a:xfrm>
          <a:custGeom>
            <a:avLst/>
            <a:gdLst>
              <a:gd name="connsiteX0" fmla="*/ 2419815 w 2419815"/>
              <a:gd name="connsiteY0" fmla="*/ 1371600 h 1371600"/>
              <a:gd name="connsiteX1" fmla="*/ 758283 w 2419815"/>
              <a:gd name="connsiteY1" fmla="*/ 1059366 h 1371600"/>
              <a:gd name="connsiteX2" fmla="*/ 0 w 2419815"/>
              <a:gd name="connsiteY2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9815" h="1371600">
                <a:moveTo>
                  <a:pt x="2419815" y="1371600"/>
                </a:moveTo>
                <a:cubicBezTo>
                  <a:pt x="1790700" y="1329783"/>
                  <a:pt x="1161585" y="1287966"/>
                  <a:pt x="758283" y="1059366"/>
                </a:cubicBezTo>
                <a:cubicBezTo>
                  <a:pt x="354981" y="830766"/>
                  <a:pt x="94785" y="178419"/>
                  <a:pt x="0" y="0"/>
                </a:cubicBezTo>
              </a:path>
            </a:pathLst>
          </a:custGeom>
          <a:ln w="28575">
            <a:solidFill>
              <a:srgbClr val="ED5B6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93516" y="4646078"/>
            <a:ext cx="975605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b="1" baseline="30000" dirty="0">
                <a:solidFill>
                  <a:srgbClr val="826463"/>
                </a:solidFill>
                <a:latin typeface="Arial" charset="0"/>
                <a:ea typeface="Arial" charset="0"/>
                <a:cs typeface="Arial" charset="0"/>
              </a:rPr>
              <a:t>Tomas</a:t>
            </a:r>
          </a:p>
        </p:txBody>
      </p:sp>
      <p:sp>
        <p:nvSpPr>
          <p:cNvPr id="7" name="Rectangle 6"/>
          <p:cNvSpPr/>
          <p:nvPr/>
        </p:nvSpPr>
        <p:spPr>
          <a:xfrm>
            <a:off x="3987505" y="6413266"/>
            <a:ext cx="1291870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b="1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Towncaster</a:t>
            </a:r>
            <a:endParaRPr lang="en-GB" sz="2000" b="1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8488" r="19515" b="55433"/>
          <a:stretch/>
        </p:blipFill>
        <p:spPr>
          <a:xfrm>
            <a:off x="439498" y="2450507"/>
            <a:ext cx="2697068" cy="24482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556280" y="4527657"/>
            <a:ext cx="3253346" cy="3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200" b="1" baseline="30000" dirty="0">
                <a:solidFill>
                  <a:srgbClr val="826463"/>
                </a:solidFill>
                <a:latin typeface="Arial" charset="0"/>
                <a:ea typeface="Arial" charset="0"/>
                <a:cs typeface="Arial" charset="0"/>
              </a:rPr>
              <a:t>Sophie</a:t>
            </a:r>
          </a:p>
        </p:txBody>
      </p:sp>
      <p:sp>
        <p:nvSpPr>
          <p:cNvPr id="15" name="Freeform 14"/>
          <p:cNvSpPr/>
          <p:nvPr/>
        </p:nvSpPr>
        <p:spPr>
          <a:xfrm>
            <a:off x="2123728" y="2315050"/>
            <a:ext cx="476161" cy="507573"/>
          </a:xfrm>
          <a:custGeom>
            <a:avLst/>
            <a:gdLst>
              <a:gd name="connsiteX0" fmla="*/ 144966 w 613317"/>
              <a:gd name="connsiteY0" fmla="*/ 0 h 825191"/>
              <a:gd name="connsiteX1" fmla="*/ 0 w 613317"/>
              <a:gd name="connsiteY1" fmla="*/ 825191 h 825191"/>
              <a:gd name="connsiteX2" fmla="*/ 613317 w 613317"/>
              <a:gd name="connsiteY2" fmla="*/ 401444 h 825191"/>
              <a:gd name="connsiteX3" fmla="*/ 613317 w 613317"/>
              <a:gd name="connsiteY3" fmla="*/ 401444 h 825191"/>
              <a:gd name="connsiteX4" fmla="*/ 613317 w 613317"/>
              <a:gd name="connsiteY4" fmla="*/ 401444 h 82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317" h="825191">
                <a:moveTo>
                  <a:pt x="144966" y="0"/>
                </a:moveTo>
                <a:lnTo>
                  <a:pt x="0" y="825191"/>
                </a:lnTo>
                <a:lnTo>
                  <a:pt x="613317" y="401444"/>
                </a:lnTo>
                <a:lnTo>
                  <a:pt x="613317" y="401444"/>
                </a:lnTo>
                <a:lnTo>
                  <a:pt x="613317" y="401444"/>
                </a:lnTo>
              </a:path>
            </a:pathLst>
          </a:custGeom>
          <a:noFill/>
          <a:ln>
            <a:solidFill>
              <a:srgbClr val="FBD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434946" y="1315776"/>
            <a:ext cx="252492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GB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On the exciting architecture projects we’re designing for </a:t>
            </a:r>
            <a:r>
              <a:rPr lang="en-GB" dirty="0" err="1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Towncaster</a:t>
            </a:r>
            <a:r>
              <a:rPr lang="en-GB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, we need to use mathematics to help work things out and would like you to help us with our sums.</a:t>
            </a:r>
            <a:r>
              <a:rPr lang="en-GB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”</a:t>
            </a:r>
            <a:r>
              <a:rPr lang="en-GB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Freeform 15"/>
          <p:cNvSpPr/>
          <p:nvPr/>
        </p:nvSpPr>
        <p:spPr>
          <a:xfrm flipH="1">
            <a:off x="4633440" y="1189078"/>
            <a:ext cx="656561" cy="568722"/>
          </a:xfrm>
          <a:custGeom>
            <a:avLst/>
            <a:gdLst>
              <a:gd name="connsiteX0" fmla="*/ 0 w 697091"/>
              <a:gd name="connsiteY0" fmla="*/ 0 h 892098"/>
              <a:gd name="connsiteX1" fmla="*/ 613317 w 697091"/>
              <a:gd name="connsiteY1" fmla="*/ 178420 h 892098"/>
              <a:gd name="connsiteX2" fmla="*/ 691375 w 697091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091" h="892098">
                <a:moveTo>
                  <a:pt x="0" y="0"/>
                </a:moveTo>
                <a:cubicBezTo>
                  <a:pt x="249044" y="14868"/>
                  <a:pt x="498088" y="29737"/>
                  <a:pt x="613317" y="178420"/>
                </a:cubicBezTo>
                <a:cubicBezTo>
                  <a:pt x="728546" y="327103"/>
                  <a:pt x="691375" y="892098"/>
                  <a:pt x="691375" y="892098"/>
                </a:cubicBez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5B60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 flipH="1">
            <a:off x="6805113" y="2802695"/>
            <a:ext cx="383596" cy="390353"/>
          </a:xfrm>
          <a:custGeom>
            <a:avLst/>
            <a:gdLst>
              <a:gd name="connsiteX0" fmla="*/ 144966 w 613317"/>
              <a:gd name="connsiteY0" fmla="*/ 0 h 825191"/>
              <a:gd name="connsiteX1" fmla="*/ 0 w 613317"/>
              <a:gd name="connsiteY1" fmla="*/ 825191 h 825191"/>
              <a:gd name="connsiteX2" fmla="*/ 613317 w 613317"/>
              <a:gd name="connsiteY2" fmla="*/ 401444 h 825191"/>
              <a:gd name="connsiteX3" fmla="*/ 613317 w 613317"/>
              <a:gd name="connsiteY3" fmla="*/ 401444 h 825191"/>
              <a:gd name="connsiteX4" fmla="*/ 613317 w 613317"/>
              <a:gd name="connsiteY4" fmla="*/ 401444 h 82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317" h="825191">
                <a:moveTo>
                  <a:pt x="144966" y="0"/>
                </a:moveTo>
                <a:lnTo>
                  <a:pt x="0" y="825191"/>
                </a:lnTo>
                <a:lnTo>
                  <a:pt x="613317" y="401444"/>
                </a:lnTo>
                <a:lnTo>
                  <a:pt x="613317" y="401444"/>
                </a:lnTo>
                <a:lnTo>
                  <a:pt x="613317" y="401444"/>
                </a:ln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695256" y="295029"/>
            <a:ext cx="584497" cy="568722"/>
          </a:xfrm>
          <a:custGeom>
            <a:avLst/>
            <a:gdLst>
              <a:gd name="connsiteX0" fmla="*/ 0 w 697091"/>
              <a:gd name="connsiteY0" fmla="*/ 0 h 892098"/>
              <a:gd name="connsiteX1" fmla="*/ 613317 w 697091"/>
              <a:gd name="connsiteY1" fmla="*/ 178420 h 892098"/>
              <a:gd name="connsiteX2" fmla="*/ 691375 w 697091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091" h="892098">
                <a:moveTo>
                  <a:pt x="0" y="0"/>
                </a:moveTo>
                <a:cubicBezTo>
                  <a:pt x="249044" y="14868"/>
                  <a:pt x="498088" y="29737"/>
                  <a:pt x="613317" y="178420"/>
                </a:cubicBezTo>
                <a:cubicBezTo>
                  <a:pt x="728546" y="327103"/>
                  <a:pt x="691375" y="892098"/>
                  <a:pt x="691375" y="892098"/>
                </a:cubicBezTo>
              </a:path>
            </a:pathLst>
          </a:custGeom>
          <a:noFill/>
          <a:ln>
            <a:solidFill>
              <a:srgbClr val="FBD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5B6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8874" y="351453"/>
            <a:ext cx="228276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BBCAD9"/>
                </a:solidFill>
                <a:latin typeface="Arial" charset="0"/>
                <a:ea typeface="Arial" charset="0"/>
                <a:cs typeface="Arial" charset="0"/>
              </a:rPr>
              <a:t>“ Architects need to know about lots of different things such as peoples’ needs, how to make things and how much things will cost.”</a:t>
            </a:r>
          </a:p>
        </p:txBody>
      </p:sp>
    </p:spTree>
    <p:extLst>
      <p:ext uri="{BB962C8B-B14F-4D97-AF65-F5344CB8AC3E}">
        <p14:creationId xmlns:p14="http://schemas.microsoft.com/office/powerpoint/2010/main" val="1925602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4284548" y="1166678"/>
            <a:ext cx="2986664" cy="6732240"/>
          </a:xfrm>
          <a:prstGeom prst="round2SameRect">
            <a:avLst/>
          </a:prstGeom>
          <a:solidFill>
            <a:srgbClr val="FBD6D5"/>
          </a:solidFill>
          <a:ln>
            <a:solidFill>
              <a:srgbClr val="FBD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55775" y="1124744"/>
            <a:ext cx="67289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Arial" charset="0"/>
                <a:ea typeface="Arial" charset="0"/>
                <a:cs typeface="Arial" charset="0"/>
              </a:rPr>
              <a:t>Architects Sophie and Tomas have been asked by the Mayor of </a:t>
            </a:r>
            <a:r>
              <a:rPr lang="en-GB" sz="2400" dirty="0" err="1">
                <a:latin typeface="Arial" charset="0"/>
                <a:ea typeface="Arial" charset="0"/>
                <a:cs typeface="Arial" charset="0"/>
              </a:rPr>
              <a:t>Towncaster</a:t>
            </a: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 to design a new Botanical Gardens for the city market which can provide</a:t>
            </a: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endParaRPr lang="en-GB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GB" sz="24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r>
              <a:rPr lang="en-GB" sz="24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_A big space for growing bushes and trees</a:t>
            </a:r>
          </a:p>
          <a:p>
            <a:r>
              <a:rPr lang="en-GB" sz="24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_Lots of natural light for the plants</a:t>
            </a:r>
          </a:p>
          <a:p>
            <a:r>
              <a:rPr lang="en-GB" sz="24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_As environment design</a:t>
            </a:r>
          </a:p>
          <a:p>
            <a:r>
              <a:rPr lang="en-GB" sz="24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_A beautiful design to attract visitors</a:t>
            </a:r>
          </a:p>
          <a:p>
            <a:r>
              <a:rPr lang="en-GB" sz="24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_A great day out for pupils learning about the environment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16401" r="32132" b="42650"/>
          <a:stretch/>
        </p:blipFill>
        <p:spPr>
          <a:xfrm>
            <a:off x="611560" y="1052736"/>
            <a:ext cx="1659520" cy="22317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1065720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4"/>
          <a:stretch/>
        </p:blipFill>
        <p:spPr>
          <a:xfrm>
            <a:off x="0" y="0"/>
            <a:ext cx="9252520" cy="6068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16401" r="32132" b="42650"/>
          <a:stretch/>
        </p:blipFill>
        <p:spPr>
          <a:xfrm>
            <a:off x="3742240" y="4461606"/>
            <a:ext cx="1659520" cy="223176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5536" y="2564904"/>
            <a:ext cx="3024336" cy="2991461"/>
          </a:xfrm>
          <a:prstGeom prst="roundRect">
            <a:avLst/>
          </a:prstGeom>
          <a:solidFill>
            <a:srgbClr val="FBD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flipH="1">
            <a:off x="507883" y="2402200"/>
            <a:ext cx="656561" cy="568722"/>
          </a:xfrm>
          <a:custGeom>
            <a:avLst/>
            <a:gdLst>
              <a:gd name="connsiteX0" fmla="*/ 0 w 697091"/>
              <a:gd name="connsiteY0" fmla="*/ 0 h 892098"/>
              <a:gd name="connsiteX1" fmla="*/ 613317 w 697091"/>
              <a:gd name="connsiteY1" fmla="*/ 178420 h 892098"/>
              <a:gd name="connsiteX2" fmla="*/ 691375 w 697091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091" h="892098">
                <a:moveTo>
                  <a:pt x="0" y="0"/>
                </a:moveTo>
                <a:cubicBezTo>
                  <a:pt x="249044" y="14868"/>
                  <a:pt x="498088" y="29737"/>
                  <a:pt x="613317" y="178420"/>
                </a:cubicBezTo>
                <a:cubicBezTo>
                  <a:pt x="728546" y="327103"/>
                  <a:pt x="691375" y="892098"/>
                  <a:pt x="691375" y="892098"/>
                </a:cubicBez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5B6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 rot="20778886" flipH="1">
            <a:off x="3513675" y="4653136"/>
            <a:ext cx="383596" cy="390353"/>
          </a:xfrm>
          <a:custGeom>
            <a:avLst/>
            <a:gdLst>
              <a:gd name="connsiteX0" fmla="*/ 144966 w 613317"/>
              <a:gd name="connsiteY0" fmla="*/ 0 h 825191"/>
              <a:gd name="connsiteX1" fmla="*/ 0 w 613317"/>
              <a:gd name="connsiteY1" fmla="*/ 825191 h 825191"/>
              <a:gd name="connsiteX2" fmla="*/ 613317 w 613317"/>
              <a:gd name="connsiteY2" fmla="*/ 401444 h 825191"/>
              <a:gd name="connsiteX3" fmla="*/ 613317 w 613317"/>
              <a:gd name="connsiteY3" fmla="*/ 401444 h 825191"/>
              <a:gd name="connsiteX4" fmla="*/ 613317 w 613317"/>
              <a:gd name="connsiteY4" fmla="*/ 401444 h 82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317" h="825191">
                <a:moveTo>
                  <a:pt x="144966" y="0"/>
                </a:moveTo>
                <a:lnTo>
                  <a:pt x="0" y="825191"/>
                </a:lnTo>
                <a:lnTo>
                  <a:pt x="613317" y="401444"/>
                </a:lnTo>
                <a:lnTo>
                  <a:pt x="613317" y="401444"/>
                </a:lnTo>
                <a:lnTo>
                  <a:pt x="613317" y="401444"/>
                </a:ln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7883" y="2837222"/>
            <a:ext cx="27996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“Looking after our planet is so important for </a:t>
            </a:r>
            <a:r>
              <a:rPr lang="en-GB" sz="1600" b="1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everyone</a:t>
            </a:r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 including the people of </a:t>
            </a:r>
            <a:r>
              <a:rPr lang="en-GB" sz="1600" dirty="0" err="1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Towncaster</a:t>
            </a:r>
            <a:r>
              <a:rPr lang="mr-IN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GB" sz="1600" dirty="0">
              <a:solidFill>
                <a:srgbClr val="2C4257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GB" sz="1600" dirty="0">
              <a:solidFill>
                <a:srgbClr val="2C4257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We need an excellent centre of learning so we can </a:t>
            </a:r>
            <a:r>
              <a:rPr lang="en-GB" sz="1600" b="1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make our contribution</a:t>
            </a:r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. I’ll ask Sophie and Tomas what they think.”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92280" y="6127153"/>
            <a:ext cx="2006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Image: 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James T M </a:t>
            </a:r>
            <a:r>
              <a:rPr lang="en-US" sz="800" dirty="0" err="1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Towill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 (A </a:t>
            </a:r>
            <a:r>
              <a:rPr lang="en-US" sz="800" dirty="0" smtClean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rainforest at 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800" dirty="0" err="1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eden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 project</a:t>
            </a:r>
            <a:r>
              <a:rPr lang="en-US" sz="800" dirty="0" smtClean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) (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2017)(</a:t>
            </a:r>
            <a:r>
              <a:rPr lang="en-US" sz="800" dirty="0" err="1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geograph.co.uk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6485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4"/>
          <a:stretch/>
        </p:blipFill>
        <p:spPr>
          <a:xfrm>
            <a:off x="0" y="0"/>
            <a:ext cx="9252520" cy="6068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16401" r="32132" b="42650"/>
          <a:stretch/>
        </p:blipFill>
        <p:spPr>
          <a:xfrm>
            <a:off x="3742240" y="4461606"/>
            <a:ext cx="1659520" cy="223176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227928" y="2060848"/>
            <a:ext cx="2619539" cy="2272104"/>
          </a:xfrm>
          <a:prstGeom prst="roundRect">
            <a:avLst/>
          </a:prstGeom>
          <a:solidFill>
            <a:srgbClr val="FBD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flipH="1">
            <a:off x="5369750" y="1943231"/>
            <a:ext cx="656561" cy="568722"/>
          </a:xfrm>
          <a:custGeom>
            <a:avLst/>
            <a:gdLst>
              <a:gd name="connsiteX0" fmla="*/ 0 w 697091"/>
              <a:gd name="connsiteY0" fmla="*/ 0 h 892098"/>
              <a:gd name="connsiteX1" fmla="*/ 613317 w 697091"/>
              <a:gd name="connsiteY1" fmla="*/ 178420 h 892098"/>
              <a:gd name="connsiteX2" fmla="*/ 691375 w 697091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091" h="892098">
                <a:moveTo>
                  <a:pt x="0" y="0"/>
                </a:moveTo>
                <a:cubicBezTo>
                  <a:pt x="249044" y="14868"/>
                  <a:pt x="498088" y="29737"/>
                  <a:pt x="613317" y="178420"/>
                </a:cubicBezTo>
                <a:cubicBezTo>
                  <a:pt x="728546" y="327103"/>
                  <a:pt x="691375" y="892098"/>
                  <a:pt x="691375" y="892098"/>
                </a:cubicBez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5B6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 rot="3090643" flipH="1">
            <a:off x="6840815" y="4474310"/>
            <a:ext cx="383596" cy="390353"/>
          </a:xfrm>
          <a:custGeom>
            <a:avLst/>
            <a:gdLst>
              <a:gd name="connsiteX0" fmla="*/ 144966 w 613317"/>
              <a:gd name="connsiteY0" fmla="*/ 0 h 825191"/>
              <a:gd name="connsiteX1" fmla="*/ 0 w 613317"/>
              <a:gd name="connsiteY1" fmla="*/ 825191 h 825191"/>
              <a:gd name="connsiteX2" fmla="*/ 613317 w 613317"/>
              <a:gd name="connsiteY2" fmla="*/ 401444 h 825191"/>
              <a:gd name="connsiteX3" fmla="*/ 613317 w 613317"/>
              <a:gd name="connsiteY3" fmla="*/ 401444 h 825191"/>
              <a:gd name="connsiteX4" fmla="*/ 613317 w 613317"/>
              <a:gd name="connsiteY4" fmla="*/ 401444 h 82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317" h="825191">
                <a:moveTo>
                  <a:pt x="144966" y="0"/>
                </a:moveTo>
                <a:lnTo>
                  <a:pt x="0" y="825191"/>
                </a:lnTo>
                <a:lnTo>
                  <a:pt x="613317" y="401444"/>
                </a:lnTo>
                <a:lnTo>
                  <a:pt x="613317" y="401444"/>
                </a:lnTo>
                <a:lnTo>
                  <a:pt x="613317" y="401444"/>
                </a:lnTo>
              </a:path>
            </a:pathLst>
          </a:custGeom>
          <a:noFill/>
          <a:ln>
            <a:solidFill>
              <a:srgbClr val="ED5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8488" r="19515" b="55433"/>
          <a:stretch/>
        </p:blipFill>
        <p:spPr>
          <a:xfrm>
            <a:off x="5270560" y="4508091"/>
            <a:ext cx="2697068" cy="24482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50335" y="2246078"/>
            <a:ext cx="25971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GB" sz="1600" dirty="0" err="1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Towncaster</a:t>
            </a:r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, is a beautiful city. If it had a botanical gardens we could </a:t>
            </a:r>
            <a:r>
              <a:rPr lang="en-GB" sz="1600" b="1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learn</a:t>
            </a:r>
            <a:r>
              <a:rPr lang="en-GB" sz="1600" dirty="0">
                <a:solidFill>
                  <a:srgbClr val="2C4257"/>
                </a:solidFill>
                <a:latin typeface="Arial" charset="0"/>
                <a:ea typeface="Arial" charset="0"/>
                <a:cs typeface="Arial" charset="0"/>
              </a:rPr>
              <a:t> about beautiful environments from all around the world and how important they are.”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2280" y="6127153"/>
            <a:ext cx="2006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Image: 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James T M </a:t>
            </a:r>
            <a:r>
              <a:rPr lang="en-US" sz="800" dirty="0" err="1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Towill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 (A </a:t>
            </a:r>
            <a:r>
              <a:rPr lang="en-US" sz="800" dirty="0" smtClean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rainforest at 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800" dirty="0" err="1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eden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 project</a:t>
            </a:r>
            <a:r>
              <a:rPr lang="en-US" sz="800" dirty="0" smtClean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) (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2017)(</a:t>
            </a:r>
            <a:r>
              <a:rPr lang="en-US" sz="800" dirty="0" err="1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geograph.co.uk</a:t>
            </a:r>
            <a:r>
              <a:rPr lang="en-US" sz="800" dirty="0">
                <a:solidFill>
                  <a:srgbClr val="F3777F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040" y="6331193"/>
            <a:ext cx="941283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aseline="30000" dirty="0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RIBA</a:t>
            </a:r>
            <a:endParaRPr lang="en-GB" sz="3800" baseline="30000" dirty="0">
              <a:solidFill>
                <a:srgbClr val="673D3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1985" y="6403201"/>
            <a:ext cx="2256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err="1">
                <a:solidFill>
                  <a:srgbClr val="570921"/>
                </a:solidFill>
                <a:latin typeface="Arial" charset="0"/>
                <a:ea typeface="Arial" charset="0"/>
                <a:cs typeface="Arial" charset="0"/>
              </a:rPr>
              <a:t>Learning</a:t>
            </a:r>
            <a:r>
              <a:rPr lang="en-GB" baseline="30000" dirty="0" err="1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_Mathematics</a:t>
            </a:r>
            <a:r>
              <a:rPr lang="en-GB" baseline="30000" dirty="0">
                <a:solidFill>
                  <a:srgbClr val="ED5B60"/>
                </a:solidFill>
                <a:latin typeface="Arial" charset="0"/>
                <a:ea typeface="Arial" charset="0"/>
                <a:cs typeface="Arial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1976548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1118</Words>
  <Application>Microsoft Macintosh PowerPoint</Application>
  <PresentationFormat>On-screen Show (4:3)</PresentationFormat>
  <Paragraphs>181</Paragraphs>
  <Slides>29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Bariol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</dc:creator>
  <cp:lastModifiedBy>Fielding, Ashleigh-Paige</cp:lastModifiedBy>
  <cp:revision>85</cp:revision>
  <dcterms:created xsi:type="dcterms:W3CDTF">2018-01-03T17:30:49Z</dcterms:created>
  <dcterms:modified xsi:type="dcterms:W3CDTF">2019-04-14T19:03:30Z</dcterms:modified>
</cp:coreProperties>
</file>