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8" r:id="rId2"/>
    <p:sldId id="288" r:id="rId3"/>
    <p:sldId id="290" r:id="rId4"/>
    <p:sldId id="293" r:id="rId5"/>
    <p:sldId id="291" r:id="rId6"/>
    <p:sldId id="292" r:id="rId7"/>
    <p:sldId id="294" r:id="rId8"/>
    <p:sldId id="295" r:id="rId9"/>
    <p:sldId id="297" r:id="rId10"/>
    <p:sldId id="296" r:id="rId11"/>
    <p:sldId id="301" r:id="rId12"/>
    <p:sldId id="302" r:id="rId13"/>
    <p:sldId id="319" r:id="rId14"/>
    <p:sldId id="317" r:id="rId15"/>
    <p:sldId id="318" r:id="rId16"/>
    <p:sldId id="321" r:id="rId17"/>
    <p:sldId id="320" r:id="rId18"/>
    <p:sldId id="322" r:id="rId19"/>
    <p:sldId id="323" r:id="rId20"/>
    <p:sldId id="32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CAD9"/>
    <a:srgbClr val="ED5B60"/>
    <a:srgbClr val="B1C8E6"/>
    <a:srgbClr val="FFEEEE"/>
    <a:srgbClr val="2C4257"/>
    <a:srgbClr val="FBD6D5"/>
    <a:srgbClr val="570921"/>
    <a:srgbClr val="F3777F"/>
    <a:srgbClr val="826463"/>
    <a:srgbClr val="899B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92"/>
    <p:restoredTop sz="94755"/>
  </p:normalViewPr>
  <p:slideViewPr>
    <p:cSldViewPr showGuides="1">
      <p:cViewPr>
        <p:scale>
          <a:sx n="69" d="100"/>
          <a:sy n="69" d="100"/>
        </p:scale>
        <p:origin x="2072" y="696"/>
      </p:cViewPr>
      <p:guideLst>
        <p:guide orient="horz" pos="2160"/>
        <p:guide pos="2880"/>
      </p:guideLst>
    </p:cSldViewPr>
  </p:slideViewPr>
  <p:notesTextViewPr>
    <p:cViewPr>
      <p:scale>
        <a:sx n="135" d="100"/>
        <a:sy n="13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5C824-D3CE-1E49-8D1A-E9D1C166BB42}" type="datetimeFigureOut">
              <a:rPr lang="en-US" smtClean="0"/>
              <a:t>4/14/19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CCBB8-26A0-F54F-84BB-C0FD15ECC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80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CCBB8-26A0-F54F-84BB-C0FD15ECCD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39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CCBB8-26A0-F54F-84BB-C0FD15ECCD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53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CCBB8-26A0-F54F-84BB-C0FD15ECCD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7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CCBB8-26A0-F54F-84BB-C0FD15ECCD7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56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CCBB8-26A0-F54F-84BB-C0FD15ECCD7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79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854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86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98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294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83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51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875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117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505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284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6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FB5AD-2E72-4D27-9F43-7B9B78F54653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92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77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5400000">
            <a:off x="1483378" y="2265130"/>
            <a:ext cx="2488806" cy="5455561"/>
          </a:xfrm>
          <a:prstGeom prst="round2SameRect">
            <a:avLst/>
          </a:prstGeom>
          <a:solidFill>
            <a:srgbClr val="FBD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5536" y="3356992"/>
            <a:ext cx="30292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KS2 | </a:t>
            </a:r>
            <a:r>
              <a:rPr lang="en-GB" sz="1600" b="1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Learning Points</a:t>
            </a:r>
          </a:p>
          <a:p>
            <a:endParaRPr lang="en-GB" sz="14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6983" y="3375892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Architecture | </a:t>
            </a:r>
            <a:r>
              <a:rPr lang="en-GB" sz="1400" b="1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Learning Points</a:t>
            </a:r>
          </a:p>
          <a:p>
            <a:endParaRPr lang="en-GB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4622" y="548680"/>
            <a:ext cx="38213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EEEE"/>
                </a:solidFill>
                <a:latin typeface="Arial" charset="0"/>
                <a:ea typeface="Arial" charset="0"/>
                <a:cs typeface="Arial" charset="0"/>
              </a:rPr>
              <a:t>Bridges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013041" y="385698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Operations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Measurement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Units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Fractions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Formulae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Parabolas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Plotting Curves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Geometry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Ratio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65098" y="3861048"/>
            <a:ext cx="17269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Structures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Materials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Form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Transport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Environment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Making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Quality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56818" y="2682984"/>
            <a:ext cx="36935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600" b="1" baseline="30000" dirty="0">
                <a:solidFill>
                  <a:srgbClr val="826463"/>
                </a:solidFill>
                <a:latin typeface="Arial" charset="0"/>
                <a:ea typeface="Arial" charset="0"/>
                <a:cs typeface="Arial" charset="0"/>
              </a:rPr>
              <a:t>‘LET’S DO SOME MATHS!’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5263" y="6443851"/>
            <a:ext cx="623889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200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8368" y="6464369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FFEEEE"/>
                </a:solidFill>
                <a:latin typeface="Arial" charset="0"/>
                <a:ea typeface="Arial" charset="0"/>
                <a:cs typeface="Arial" charset="0"/>
              </a:rPr>
              <a:t>Learning_Mathematics</a:t>
            </a:r>
            <a:r>
              <a:rPr lang="en-GB" baseline="30000" dirty="0">
                <a:solidFill>
                  <a:srgbClr val="FFEEEE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50" r="34053"/>
          <a:stretch/>
        </p:blipFill>
        <p:spPr>
          <a:xfrm>
            <a:off x="5450409" y="476672"/>
            <a:ext cx="3693591" cy="26068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901658"/>
            <a:ext cx="1379360" cy="59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88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" b="9781"/>
          <a:stretch/>
        </p:blipFill>
        <p:spPr>
          <a:xfrm>
            <a:off x="0" y="2502"/>
            <a:ext cx="9144000" cy="60657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8" t="16401" r="32132" b="42650"/>
          <a:stretch/>
        </p:blipFill>
        <p:spPr>
          <a:xfrm>
            <a:off x="3742240" y="4461606"/>
            <a:ext cx="1659520" cy="223176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60520" y="1818691"/>
            <a:ext cx="2617560" cy="2702257"/>
          </a:xfrm>
          <a:prstGeom prst="roundRect">
            <a:avLst/>
          </a:prstGeom>
          <a:solidFill>
            <a:srgbClr val="FBD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flipH="1">
            <a:off x="427295" y="1667507"/>
            <a:ext cx="656561" cy="568722"/>
          </a:xfrm>
          <a:custGeom>
            <a:avLst/>
            <a:gdLst>
              <a:gd name="connsiteX0" fmla="*/ 0 w 697091"/>
              <a:gd name="connsiteY0" fmla="*/ 0 h 892098"/>
              <a:gd name="connsiteX1" fmla="*/ 613317 w 697091"/>
              <a:gd name="connsiteY1" fmla="*/ 178420 h 892098"/>
              <a:gd name="connsiteX2" fmla="*/ 691375 w 697091"/>
              <a:gd name="connsiteY2" fmla="*/ 892098 h 89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091" h="892098">
                <a:moveTo>
                  <a:pt x="0" y="0"/>
                </a:moveTo>
                <a:cubicBezTo>
                  <a:pt x="249044" y="14868"/>
                  <a:pt x="498088" y="29737"/>
                  <a:pt x="613317" y="178420"/>
                </a:cubicBezTo>
                <a:cubicBezTo>
                  <a:pt x="728546" y="327103"/>
                  <a:pt x="691375" y="892098"/>
                  <a:pt x="691375" y="892098"/>
                </a:cubicBez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5B6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 rot="663960" flipH="1">
            <a:off x="1556592" y="4554134"/>
            <a:ext cx="383596" cy="390353"/>
          </a:xfrm>
          <a:custGeom>
            <a:avLst/>
            <a:gdLst>
              <a:gd name="connsiteX0" fmla="*/ 144966 w 613317"/>
              <a:gd name="connsiteY0" fmla="*/ 0 h 825191"/>
              <a:gd name="connsiteX1" fmla="*/ 0 w 613317"/>
              <a:gd name="connsiteY1" fmla="*/ 825191 h 825191"/>
              <a:gd name="connsiteX2" fmla="*/ 613317 w 613317"/>
              <a:gd name="connsiteY2" fmla="*/ 401444 h 825191"/>
              <a:gd name="connsiteX3" fmla="*/ 613317 w 613317"/>
              <a:gd name="connsiteY3" fmla="*/ 401444 h 825191"/>
              <a:gd name="connsiteX4" fmla="*/ 613317 w 613317"/>
              <a:gd name="connsiteY4" fmla="*/ 401444 h 8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17" h="825191">
                <a:moveTo>
                  <a:pt x="144966" y="0"/>
                </a:moveTo>
                <a:lnTo>
                  <a:pt x="0" y="825191"/>
                </a:lnTo>
                <a:lnTo>
                  <a:pt x="613317" y="401444"/>
                </a:lnTo>
                <a:lnTo>
                  <a:pt x="613317" y="401444"/>
                </a:lnTo>
                <a:lnTo>
                  <a:pt x="613317" y="401444"/>
                </a:ln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85074" y="1877274"/>
            <a:ext cx="2593006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“The cables of a suspension bridge form a curve called a Parabola.</a:t>
            </a:r>
          </a:p>
          <a:p>
            <a:pPr algn="ctr"/>
            <a:endParaRPr lang="en-GB" sz="16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There is a mathematical formula for parabolas which we can use to plot the curve we need to design a suspension bridge.”</a:t>
            </a:r>
          </a:p>
          <a:p>
            <a:pPr algn="ctr"/>
            <a:endParaRPr lang="en-GB" sz="1700" dirty="0">
              <a:solidFill>
                <a:srgbClr val="2C4257"/>
              </a:solidFill>
              <a:latin typeface="Bariol" charset="0"/>
              <a:ea typeface="Bariol" charset="0"/>
              <a:cs typeface="Bario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2" t="8488" r="19515" b="55433"/>
          <a:stretch/>
        </p:blipFill>
        <p:spPr>
          <a:xfrm>
            <a:off x="5270560" y="4508091"/>
            <a:ext cx="2697068" cy="24482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9" t="20406" r="24240" b="42844"/>
          <a:stretch/>
        </p:blipFill>
        <p:spPr>
          <a:xfrm>
            <a:off x="1646090" y="4436083"/>
            <a:ext cx="2376264" cy="25202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92280" y="6127153"/>
            <a:ext cx="2006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rgbClr val="F3777F"/>
                </a:solidFill>
                <a:latin typeface="Bariol" charset="0"/>
                <a:ea typeface="Bariol" charset="0"/>
                <a:cs typeface="Bariol" charset="0"/>
              </a:rPr>
              <a:t>Image: </a:t>
            </a:r>
            <a:r>
              <a:rPr lang="en-US" sz="800" dirty="0">
                <a:solidFill>
                  <a:srgbClr val="F3777F"/>
                </a:solidFill>
                <a:latin typeface="Bariol" charset="0"/>
                <a:ea typeface="Bariol" charset="0"/>
                <a:cs typeface="Bariol" charset="0"/>
              </a:rPr>
              <a:t>Rich </a:t>
            </a:r>
            <a:r>
              <a:rPr lang="en-US" sz="800" dirty="0" err="1">
                <a:solidFill>
                  <a:srgbClr val="F3777F"/>
                </a:solidFill>
                <a:latin typeface="Bariol" charset="0"/>
                <a:ea typeface="Bariol" charset="0"/>
                <a:cs typeface="Bariol" charset="0"/>
              </a:rPr>
              <a:t>Niewiroski</a:t>
            </a:r>
            <a:r>
              <a:rPr lang="en-US" sz="800" dirty="0">
                <a:solidFill>
                  <a:srgbClr val="F3777F"/>
                </a:solidFill>
                <a:latin typeface="Bariol" charset="0"/>
                <a:ea typeface="Bariol" charset="0"/>
                <a:cs typeface="Bariol" charset="0"/>
              </a:rPr>
              <a:t> Jr., 2015: Golden Gate Bridge, (</a:t>
            </a:r>
            <a:r>
              <a:rPr lang="en-US" sz="800" dirty="0" err="1">
                <a:solidFill>
                  <a:srgbClr val="F3777F"/>
                </a:solidFill>
                <a:latin typeface="Bariol" charset="0"/>
                <a:ea typeface="Bariol" charset="0"/>
                <a:cs typeface="Bariol" charset="0"/>
              </a:rPr>
              <a:t>flikr.com</a:t>
            </a:r>
            <a:r>
              <a:rPr lang="en-US" sz="800" dirty="0">
                <a:solidFill>
                  <a:srgbClr val="F3777F"/>
                </a:solidFill>
                <a:latin typeface="Bariol" charset="0"/>
                <a:ea typeface="Bariol" charset="0"/>
                <a:cs typeface="Bariol" charset="0"/>
              </a:rPr>
              <a:t>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1040" y="6392838"/>
            <a:ext cx="82094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000" b="1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0813" y="6392838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1873765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808" y="25259"/>
            <a:ext cx="6912768" cy="48861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9" t="20406" r="24240" b="42844"/>
          <a:stretch/>
        </p:blipFill>
        <p:spPr>
          <a:xfrm>
            <a:off x="6372200" y="2547664"/>
            <a:ext cx="2376264" cy="25202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93516" y="4646078"/>
            <a:ext cx="975605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200" b="1" baseline="30000" dirty="0">
                <a:solidFill>
                  <a:srgbClr val="826463"/>
                </a:solidFill>
                <a:latin typeface="Arial" charset="0"/>
                <a:ea typeface="Arial" charset="0"/>
                <a:cs typeface="Arial" charset="0"/>
              </a:rPr>
              <a:t>Tomas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2" t="8488" r="19515" b="55433"/>
          <a:stretch/>
        </p:blipFill>
        <p:spPr>
          <a:xfrm>
            <a:off x="439498" y="2450507"/>
            <a:ext cx="2697068" cy="24482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556280" y="4527657"/>
            <a:ext cx="3253346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200" b="1" baseline="30000" dirty="0">
                <a:solidFill>
                  <a:srgbClr val="826463"/>
                </a:solidFill>
                <a:latin typeface="Arial" charset="0"/>
                <a:ea typeface="Arial" charset="0"/>
                <a:cs typeface="Arial" charset="0"/>
              </a:rPr>
              <a:t>Sophie</a:t>
            </a:r>
          </a:p>
        </p:txBody>
      </p:sp>
      <p:sp>
        <p:nvSpPr>
          <p:cNvPr id="8" name="Rectangle 7"/>
          <p:cNvSpPr/>
          <p:nvPr/>
        </p:nvSpPr>
        <p:spPr>
          <a:xfrm>
            <a:off x="2757158" y="4602846"/>
            <a:ext cx="37257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Using this formula for a parabola, plot a curve on a large sheet of paper.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1040" y="6392838"/>
            <a:ext cx="82094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000" b="1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0813" y="6392838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1442109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-845916" y="1615603"/>
            <a:ext cx="4029043" cy="4536504"/>
          </a:xfrm>
          <a:prstGeom prst="roundRect">
            <a:avLst/>
          </a:prstGeom>
          <a:solidFill>
            <a:srgbClr val="FF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9" t="20406" r="24240" b="42844"/>
          <a:stretch/>
        </p:blipFill>
        <p:spPr>
          <a:xfrm>
            <a:off x="6372200" y="2547664"/>
            <a:ext cx="2376264" cy="25202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93516" y="4646078"/>
            <a:ext cx="975605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200" b="1" baseline="30000" dirty="0">
                <a:solidFill>
                  <a:srgbClr val="826463"/>
                </a:solidFill>
                <a:latin typeface="Arial" charset="0"/>
                <a:ea typeface="Arial" charset="0"/>
                <a:cs typeface="Arial" charset="0"/>
              </a:rPr>
              <a:t>Tomas</a:t>
            </a:r>
          </a:p>
        </p:txBody>
      </p:sp>
      <p:sp>
        <p:nvSpPr>
          <p:cNvPr id="8" name="Rectangle 7"/>
          <p:cNvSpPr/>
          <p:nvPr/>
        </p:nvSpPr>
        <p:spPr>
          <a:xfrm>
            <a:off x="4985768" y="288273"/>
            <a:ext cx="3434413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9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GB" sz="19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Because we know the formula, we can build a model to prove that the design works.</a:t>
            </a:r>
          </a:p>
          <a:p>
            <a:pPr algn="ctr"/>
            <a:endParaRPr lang="en-GB" sz="19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sz="19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We can build this using just cardboard, paper and some sticky tape.</a:t>
            </a:r>
            <a:r>
              <a:rPr lang="en-GB" sz="19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”</a:t>
            </a:r>
          </a:p>
          <a:p>
            <a:pPr algn="ctr"/>
            <a:endParaRPr lang="en-GB" sz="1900" dirty="0"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GB" sz="1900" dirty="0">
              <a:solidFill>
                <a:srgbClr val="ED5B60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GB" sz="1900" b="1" dirty="0">
              <a:solidFill>
                <a:srgbClr val="ED5B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Freeform 11"/>
          <p:cNvSpPr/>
          <p:nvPr/>
        </p:nvSpPr>
        <p:spPr>
          <a:xfrm flipH="1">
            <a:off x="4985768" y="179862"/>
            <a:ext cx="656561" cy="568722"/>
          </a:xfrm>
          <a:custGeom>
            <a:avLst/>
            <a:gdLst>
              <a:gd name="connsiteX0" fmla="*/ 0 w 697091"/>
              <a:gd name="connsiteY0" fmla="*/ 0 h 892098"/>
              <a:gd name="connsiteX1" fmla="*/ 613317 w 697091"/>
              <a:gd name="connsiteY1" fmla="*/ 178420 h 892098"/>
              <a:gd name="connsiteX2" fmla="*/ 691375 w 697091"/>
              <a:gd name="connsiteY2" fmla="*/ 892098 h 89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091" h="892098">
                <a:moveTo>
                  <a:pt x="0" y="0"/>
                </a:moveTo>
                <a:cubicBezTo>
                  <a:pt x="249044" y="14868"/>
                  <a:pt x="498088" y="29737"/>
                  <a:pt x="613317" y="178420"/>
                </a:cubicBezTo>
                <a:cubicBezTo>
                  <a:pt x="728546" y="327103"/>
                  <a:pt x="691375" y="892098"/>
                  <a:pt x="691375" y="892098"/>
                </a:cubicBez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5B6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 rot="663960" flipH="1">
            <a:off x="6627074" y="2752152"/>
            <a:ext cx="419989" cy="390353"/>
          </a:xfrm>
          <a:custGeom>
            <a:avLst/>
            <a:gdLst>
              <a:gd name="connsiteX0" fmla="*/ 144966 w 613317"/>
              <a:gd name="connsiteY0" fmla="*/ 0 h 825191"/>
              <a:gd name="connsiteX1" fmla="*/ 0 w 613317"/>
              <a:gd name="connsiteY1" fmla="*/ 825191 h 825191"/>
              <a:gd name="connsiteX2" fmla="*/ 613317 w 613317"/>
              <a:gd name="connsiteY2" fmla="*/ 401444 h 825191"/>
              <a:gd name="connsiteX3" fmla="*/ 613317 w 613317"/>
              <a:gd name="connsiteY3" fmla="*/ 401444 h 825191"/>
              <a:gd name="connsiteX4" fmla="*/ 613317 w 613317"/>
              <a:gd name="connsiteY4" fmla="*/ 401444 h 8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17" h="825191">
                <a:moveTo>
                  <a:pt x="144966" y="0"/>
                </a:moveTo>
                <a:lnTo>
                  <a:pt x="0" y="825191"/>
                </a:lnTo>
                <a:lnTo>
                  <a:pt x="613317" y="401444"/>
                </a:lnTo>
                <a:lnTo>
                  <a:pt x="613317" y="401444"/>
                </a:lnTo>
                <a:lnTo>
                  <a:pt x="613317" y="401444"/>
                </a:ln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836" y="1728902"/>
            <a:ext cx="7000377" cy="479644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1040" y="6392838"/>
            <a:ext cx="82094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000" b="1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0813" y="6392838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1473146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678943" y="1958631"/>
            <a:ext cx="4502468" cy="4536504"/>
          </a:xfrm>
          <a:prstGeom prst="roundRect">
            <a:avLst/>
          </a:prstGeom>
          <a:solidFill>
            <a:srgbClr val="FF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2" t="8488" r="19515" b="55433"/>
          <a:stretch/>
        </p:blipFill>
        <p:spPr>
          <a:xfrm>
            <a:off x="439498" y="2450507"/>
            <a:ext cx="2697068" cy="24482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556280" y="4527657"/>
            <a:ext cx="3253346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200" b="1" baseline="30000" dirty="0">
                <a:solidFill>
                  <a:srgbClr val="826463"/>
                </a:solidFill>
                <a:latin typeface="Arial" charset="0"/>
                <a:ea typeface="Arial" charset="0"/>
                <a:cs typeface="Arial" charset="0"/>
              </a:rPr>
              <a:t>Sophie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76311" y="547764"/>
            <a:ext cx="25589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“First test the bridge without the </a:t>
            </a:r>
          </a:p>
          <a:p>
            <a:pPr algn="ctr"/>
            <a:r>
              <a:rPr lang="en-GB" sz="2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suspension cables.</a:t>
            </a:r>
          </a:p>
          <a:p>
            <a:pPr algn="ctr"/>
            <a:endParaRPr lang="en-GB" sz="20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sz="2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You can use toy cars for this.”</a:t>
            </a:r>
          </a:p>
          <a:p>
            <a:pPr algn="ctr"/>
            <a:endParaRPr lang="en-GB" sz="2000" b="1" dirty="0">
              <a:solidFill>
                <a:srgbClr val="ED5B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460235" y="375216"/>
            <a:ext cx="498132" cy="568722"/>
          </a:xfrm>
          <a:custGeom>
            <a:avLst/>
            <a:gdLst>
              <a:gd name="connsiteX0" fmla="*/ 0 w 697091"/>
              <a:gd name="connsiteY0" fmla="*/ 0 h 892098"/>
              <a:gd name="connsiteX1" fmla="*/ 613317 w 697091"/>
              <a:gd name="connsiteY1" fmla="*/ 178420 h 892098"/>
              <a:gd name="connsiteX2" fmla="*/ 691375 w 697091"/>
              <a:gd name="connsiteY2" fmla="*/ 892098 h 89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091" h="892098">
                <a:moveTo>
                  <a:pt x="0" y="0"/>
                </a:moveTo>
                <a:cubicBezTo>
                  <a:pt x="249044" y="14868"/>
                  <a:pt x="498088" y="29737"/>
                  <a:pt x="613317" y="178420"/>
                </a:cubicBezTo>
                <a:cubicBezTo>
                  <a:pt x="728546" y="327103"/>
                  <a:pt x="691375" y="892098"/>
                  <a:pt x="691375" y="892098"/>
                </a:cubicBez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BD6D5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 rot="20670306">
            <a:off x="2159918" y="2591853"/>
            <a:ext cx="473328" cy="390353"/>
          </a:xfrm>
          <a:custGeom>
            <a:avLst/>
            <a:gdLst>
              <a:gd name="connsiteX0" fmla="*/ 144966 w 613317"/>
              <a:gd name="connsiteY0" fmla="*/ 0 h 825191"/>
              <a:gd name="connsiteX1" fmla="*/ 0 w 613317"/>
              <a:gd name="connsiteY1" fmla="*/ 825191 h 825191"/>
              <a:gd name="connsiteX2" fmla="*/ 613317 w 613317"/>
              <a:gd name="connsiteY2" fmla="*/ 401444 h 825191"/>
              <a:gd name="connsiteX3" fmla="*/ 613317 w 613317"/>
              <a:gd name="connsiteY3" fmla="*/ 401444 h 825191"/>
              <a:gd name="connsiteX4" fmla="*/ 613317 w 613317"/>
              <a:gd name="connsiteY4" fmla="*/ 401444 h 8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17" h="825191">
                <a:moveTo>
                  <a:pt x="144966" y="0"/>
                </a:moveTo>
                <a:lnTo>
                  <a:pt x="0" y="825191"/>
                </a:lnTo>
                <a:lnTo>
                  <a:pt x="613317" y="401444"/>
                </a:lnTo>
                <a:lnTo>
                  <a:pt x="613317" y="401444"/>
                </a:lnTo>
                <a:lnTo>
                  <a:pt x="613317" y="401444"/>
                </a:ln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BD6D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84578"/>
            <a:ext cx="7347542" cy="519343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1040" y="6392838"/>
            <a:ext cx="82094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000" b="1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0813" y="6392838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375708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9" t="20406" r="24240" b="42844"/>
          <a:stretch/>
        </p:blipFill>
        <p:spPr>
          <a:xfrm>
            <a:off x="6372200" y="2547664"/>
            <a:ext cx="2376264" cy="25202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93516" y="4646078"/>
            <a:ext cx="975605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200" b="1" baseline="30000" dirty="0">
                <a:solidFill>
                  <a:srgbClr val="826463"/>
                </a:solidFill>
                <a:latin typeface="Arial" charset="0"/>
                <a:ea typeface="Arial" charset="0"/>
                <a:cs typeface="Arial" charset="0"/>
              </a:rPr>
              <a:t>Tomas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2" t="8488" r="19515" b="55433"/>
          <a:stretch/>
        </p:blipFill>
        <p:spPr>
          <a:xfrm>
            <a:off x="439498" y="2450507"/>
            <a:ext cx="2697068" cy="24482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556280" y="4527657"/>
            <a:ext cx="3253346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200" b="1" baseline="30000" dirty="0">
                <a:solidFill>
                  <a:srgbClr val="826463"/>
                </a:solidFill>
                <a:latin typeface="Arial" charset="0"/>
                <a:ea typeface="Arial" charset="0"/>
                <a:cs typeface="Arial" charset="0"/>
              </a:rPr>
              <a:t>Sophie</a:t>
            </a:r>
          </a:p>
        </p:txBody>
      </p:sp>
      <p:sp>
        <p:nvSpPr>
          <p:cNvPr id="18" name="Freeform 17"/>
          <p:cNvSpPr/>
          <p:nvPr/>
        </p:nvSpPr>
        <p:spPr>
          <a:xfrm>
            <a:off x="3460235" y="375216"/>
            <a:ext cx="498132" cy="568722"/>
          </a:xfrm>
          <a:custGeom>
            <a:avLst/>
            <a:gdLst>
              <a:gd name="connsiteX0" fmla="*/ 0 w 697091"/>
              <a:gd name="connsiteY0" fmla="*/ 0 h 892098"/>
              <a:gd name="connsiteX1" fmla="*/ 613317 w 697091"/>
              <a:gd name="connsiteY1" fmla="*/ 178420 h 892098"/>
              <a:gd name="connsiteX2" fmla="*/ 691375 w 697091"/>
              <a:gd name="connsiteY2" fmla="*/ 892098 h 89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091" h="892098">
                <a:moveTo>
                  <a:pt x="0" y="0"/>
                </a:moveTo>
                <a:cubicBezTo>
                  <a:pt x="249044" y="14868"/>
                  <a:pt x="498088" y="29737"/>
                  <a:pt x="613317" y="178420"/>
                </a:cubicBezTo>
                <a:cubicBezTo>
                  <a:pt x="728546" y="327103"/>
                  <a:pt x="691375" y="892098"/>
                  <a:pt x="691375" y="892098"/>
                </a:cubicBezTo>
              </a:path>
            </a:pathLst>
          </a:custGeom>
          <a:noFill/>
          <a:ln>
            <a:solidFill>
              <a:srgbClr val="FBD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EEEE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 rot="20670306">
            <a:off x="2159918" y="2591853"/>
            <a:ext cx="473328" cy="390353"/>
          </a:xfrm>
          <a:custGeom>
            <a:avLst/>
            <a:gdLst>
              <a:gd name="connsiteX0" fmla="*/ 144966 w 613317"/>
              <a:gd name="connsiteY0" fmla="*/ 0 h 825191"/>
              <a:gd name="connsiteX1" fmla="*/ 0 w 613317"/>
              <a:gd name="connsiteY1" fmla="*/ 825191 h 825191"/>
              <a:gd name="connsiteX2" fmla="*/ 613317 w 613317"/>
              <a:gd name="connsiteY2" fmla="*/ 401444 h 825191"/>
              <a:gd name="connsiteX3" fmla="*/ 613317 w 613317"/>
              <a:gd name="connsiteY3" fmla="*/ 401444 h 825191"/>
              <a:gd name="connsiteX4" fmla="*/ 613317 w 613317"/>
              <a:gd name="connsiteY4" fmla="*/ 401444 h 8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17" h="825191">
                <a:moveTo>
                  <a:pt x="144966" y="0"/>
                </a:moveTo>
                <a:lnTo>
                  <a:pt x="0" y="825191"/>
                </a:lnTo>
                <a:lnTo>
                  <a:pt x="613317" y="401444"/>
                </a:lnTo>
                <a:lnTo>
                  <a:pt x="613317" y="401444"/>
                </a:lnTo>
                <a:lnTo>
                  <a:pt x="613317" y="401444"/>
                </a:lnTo>
              </a:path>
            </a:pathLst>
          </a:custGeom>
          <a:noFill/>
          <a:ln>
            <a:solidFill>
              <a:srgbClr val="FBD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EEE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39699" y="568545"/>
            <a:ext cx="282942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“Now firmly attach the suspension cables to it.</a:t>
            </a:r>
          </a:p>
          <a:p>
            <a:endParaRPr lang="en-GB" sz="20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2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Does it work much better? See how much weight you can add.”</a:t>
            </a:r>
          </a:p>
          <a:p>
            <a:pPr algn="ctr"/>
            <a:endParaRPr lang="en-GB" sz="2000" b="1" dirty="0">
              <a:solidFill>
                <a:srgbClr val="ED5B60"/>
              </a:solidFill>
              <a:latin typeface="Bariol" charset="0"/>
              <a:ea typeface="Bariol" charset="0"/>
              <a:cs typeface="Bariol" charset="0"/>
            </a:endParaRPr>
          </a:p>
        </p:txBody>
      </p:sp>
      <p:sp>
        <p:nvSpPr>
          <p:cNvPr id="13" name="Freeform 12"/>
          <p:cNvSpPr/>
          <p:nvPr/>
        </p:nvSpPr>
        <p:spPr>
          <a:xfrm flipH="1">
            <a:off x="4659558" y="375216"/>
            <a:ext cx="632522" cy="568722"/>
          </a:xfrm>
          <a:custGeom>
            <a:avLst/>
            <a:gdLst>
              <a:gd name="connsiteX0" fmla="*/ 0 w 697091"/>
              <a:gd name="connsiteY0" fmla="*/ 0 h 892098"/>
              <a:gd name="connsiteX1" fmla="*/ 613317 w 697091"/>
              <a:gd name="connsiteY1" fmla="*/ 178420 h 892098"/>
              <a:gd name="connsiteX2" fmla="*/ 691375 w 697091"/>
              <a:gd name="connsiteY2" fmla="*/ 892098 h 89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091" h="892098">
                <a:moveTo>
                  <a:pt x="0" y="0"/>
                </a:moveTo>
                <a:cubicBezTo>
                  <a:pt x="249044" y="14868"/>
                  <a:pt x="498088" y="29737"/>
                  <a:pt x="613317" y="178420"/>
                </a:cubicBezTo>
                <a:cubicBezTo>
                  <a:pt x="728546" y="327103"/>
                  <a:pt x="691375" y="892098"/>
                  <a:pt x="691375" y="892098"/>
                </a:cubicBez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BD6D5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 rot="17211155">
            <a:off x="6190268" y="2691826"/>
            <a:ext cx="473328" cy="390353"/>
          </a:xfrm>
          <a:custGeom>
            <a:avLst/>
            <a:gdLst>
              <a:gd name="connsiteX0" fmla="*/ 144966 w 613317"/>
              <a:gd name="connsiteY0" fmla="*/ 0 h 825191"/>
              <a:gd name="connsiteX1" fmla="*/ 0 w 613317"/>
              <a:gd name="connsiteY1" fmla="*/ 825191 h 825191"/>
              <a:gd name="connsiteX2" fmla="*/ 613317 w 613317"/>
              <a:gd name="connsiteY2" fmla="*/ 401444 h 825191"/>
              <a:gd name="connsiteX3" fmla="*/ 613317 w 613317"/>
              <a:gd name="connsiteY3" fmla="*/ 401444 h 825191"/>
              <a:gd name="connsiteX4" fmla="*/ 613317 w 613317"/>
              <a:gd name="connsiteY4" fmla="*/ 401444 h 8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17" h="825191">
                <a:moveTo>
                  <a:pt x="144966" y="0"/>
                </a:moveTo>
                <a:lnTo>
                  <a:pt x="0" y="825191"/>
                </a:lnTo>
                <a:lnTo>
                  <a:pt x="613317" y="401444"/>
                </a:lnTo>
                <a:lnTo>
                  <a:pt x="613317" y="401444"/>
                </a:lnTo>
                <a:lnTo>
                  <a:pt x="613317" y="401444"/>
                </a:ln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BD6D5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1040" y="6392838"/>
            <a:ext cx="82094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000" b="1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0813" y="6392838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76311" y="547764"/>
            <a:ext cx="25589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BBCAD9"/>
                </a:solidFill>
                <a:latin typeface="Arial" charset="0"/>
                <a:ea typeface="Arial" charset="0"/>
                <a:cs typeface="Arial" charset="0"/>
              </a:rPr>
              <a:t>“First test the bridge without the </a:t>
            </a:r>
          </a:p>
          <a:p>
            <a:pPr algn="ctr"/>
            <a:r>
              <a:rPr lang="en-GB" sz="2000" dirty="0">
                <a:solidFill>
                  <a:srgbClr val="BBCAD9"/>
                </a:solidFill>
                <a:latin typeface="Arial" charset="0"/>
                <a:ea typeface="Arial" charset="0"/>
                <a:cs typeface="Arial" charset="0"/>
              </a:rPr>
              <a:t>suspension cables.</a:t>
            </a:r>
          </a:p>
          <a:p>
            <a:pPr algn="ctr"/>
            <a:endParaRPr lang="en-GB" sz="2000" dirty="0">
              <a:solidFill>
                <a:srgbClr val="BBCAD9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sz="2000" dirty="0">
                <a:solidFill>
                  <a:srgbClr val="BBCAD9"/>
                </a:solidFill>
                <a:latin typeface="Arial" charset="0"/>
                <a:ea typeface="Arial" charset="0"/>
                <a:cs typeface="Arial" charset="0"/>
              </a:rPr>
              <a:t>You can use toy cars for this.”</a:t>
            </a:r>
          </a:p>
          <a:p>
            <a:pPr algn="ctr"/>
            <a:endParaRPr lang="en-GB" sz="2000" b="1" dirty="0">
              <a:solidFill>
                <a:srgbClr val="ED5B6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841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9" t="20406" r="24240" b="42844"/>
          <a:stretch/>
        </p:blipFill>
        <p:spPr>
          <a:xfrm>
            <a:off x="6372200" y="2547664"/>
            <a:ext cx="2376264" cy="252028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1927050" y="4686675"/>
            <a:ext cx="2041251" cy="1371600"/>
          </a:xfrm>
          <a:custGeom>
            <a:avLst/>
            <a:gdLst>
              <a:gd name="connsiteX0" fmla="*/ 2419815 w 2419815"/>
              <a:gd name="connsiteY0" fmla="*/ 1371600 h 1371600"/>
              <a:gd name="connsiteX1" fmla="*/ 758283 w 2419815"/>
              <a:gd name="connsiteY1" fmla="*/ 1059366 h 1371600"/>
              <a:gd name="connsiteX2" fmla="*/ 0 w 2419815"/>
              <a:gd name="connsiteY2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9815" h="1371600">
                <a:moveTo>
                  <a:pt x="2419815" y="1371600"/>
                </a:moveTo>
                <a:cubicBezTo>
                  <a:pt x="1790700" y="1329783"/>
                  <a:pt x="1161585" y="1287966"/>
                  <a:pt x="758283" y="1059366"/>
                </a:cubicBezTo>
                <a:cubicBezTo>
                  <a:pt x="354981" y="830766"/>
                  <a:pt x="94785" y="178419"/>
                  <a:pt x="0" y="0"/>
                </a:cubicBezTo>
              </a:path>
            </a:pathLst>
          </a:custGeom>
          <a:ln w="28575">
            <a:solidFill>
              <a:srgbClr val="ED5B6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 flipH="1">
            <a:off x="5406044" y="4686675"/>
            <a:ext cx="2269740" cy="1371600"/>
          </a:xfrm>
          <a:custGeom>
            <a:avLst/>
            <a:gdLst>
              <a:gd name="connsiteX0" fmla="*/ 2419815 w 2419815"/>
              <a:gd name="connsiteY0" fmla="*/ 1371600 h 1371600"/>
              <a:gd name="connsiteX1" fmla="*/ 758283 w 2419815"/>
              <a:gd name="connsiteY1" fmla="*/ 1059366 h 1371600"/>
              <a:gd name="connsiteX2" fmla="*/ 0 w 2419815"/>
              <a:gd name="connsiteY2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9815" h="1371600">
                <a:moveTo>
                  <a:pt x="2419815" y="1371600"/>
                </a:moveTo>
                <a:cubicBezTo>
                  <a:pt x="1790700" y="1329783"/>
                  <a:pt x="1161585" y="1287966"/>
                  <a:pt x="758283" y="1059366"/>
                </a:cubicBezTo>
                <a:cubicBezTo>
                  <a:pt x="354981" y="830766"/>
                  <a:pt x="94785" y="178419"/>
                  <a:pt x="0" y="0"/>
                </a:cubicBezTo>
              </a:path>
            </a:pathLst>
          </a:custGeom>
          <a:ln w="28575">
            <a:solidFill>
              <a:srgbClr val="ED5B6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93516" y="4646078"/>
            <a:ext cx="975605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200" b="1" baseline="30000" dirty="0">
                <a:solidFill>
                  <a:srgbClr val="826463"/>
                </a:solidFill>
                <a:latin typeface="Arial" charset="0"/>
                <a:ea typeface="Arial" charset="0"/>
                <a:cs typeface="Arial" charset="0"/>
              </a:rPr>
              <a:t>Tomas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2" t="8488" r="19515" b="55433"/>
          <a:stretch/>
        </p:blipFill>
        <p:spPr>
          <a:xfrm>
            <a:off x="439498" y="2450507"/>
            <a:ext cx="2697068" cy="2448272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2131244" y="1289968"/>
            <a:ext cx="5246278" cy="1497750"/>
          </a:xfrm>
          <a:custGeom>
            <a:avLst/>
            <a:gdLst>
              <a:gd name="connsiteX0" fmla="*/ 0 w 5174166"/>
              <a:gd name="connsiteY0" fmla="*/ 1355545 h 1422453"/>
              <a:gd name="connsiteX1" fmla="*/ 267630 w 5174166"/>
              <a:gd name="connsiteY1" fmla="*/ 641867 h 1422453"/>
              <a:gd name="connsiteX2" fmla="*/ 992459 w 5174166"/>
              <a:gd name="connsiteY2" fmla="*/ 519204 h 1422453"/>
              <a:gd name="connsiteX3" fmla="*/ 1170878 w 5174166"/>
              <a:gd name="connsiteY3" fmla="*/ 17399 h 1422453"/>
              <a:gd name="connsiteX4" fmla="*/ 680225 w 5174166"/>
              <a:gd name="connsiteY4" fmla="*/ 162365 h 1422453"/>
              <a:gd name="connsiteX5" fmla="*/ 1382752 w 5174166"/>
              <a:gd name="connsiteY5" fmla="*/ 619565 h 1422453"/>
              <a:gd name="connsiteX6" fmla="*/ 3300761 w 5174166"/>
              <a:gd name="connsiteY6" fmla="*/ 653019 h 1422453"/>
              <a:gd name="connsiteX7" fmla="*/ 4572000 w 5174166"/>
              <a:gd name="connsiteY7" fmla="*/ 797984 h 1422453"/>
              <a:gd name="connsiteX8" fmla="*/ 5174166 w 5174166"/>
              <a:gd name="connsiteY8" fmla="*/ 1422453 h 142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4166" h="1422453">
                <a:moveTo>
                  <a:pt x="0" y="1355545"/>
                </a:moveTo>
                <a:cubicBezTo>
                  <a:pt x="51110" y="1068401"/>
                  <a:pt x="102220" y="781257"/>
                  <a:pt x="267630" y="641867"/>
                </a:cubicBezTo>
                <a:cubicBezTo>
                  <a:pt x="433040" y="502477"/>
                  <a:pt x="841918" y="623282"/>
                  <a:pt x="992459" y="519204"/>
                </a:cubicBezTo>
                <a:cubicBezTo>
                  <a:pt x="1143000" y="415126"/>
                  <a:pt x="1222917" y="76872"/>
                  <a:pt x="1170878" y="17399"/>
                </a:cubicBezTo>
                <a:cubicBezTo>
                  <a:pt x="1118839" y="-42074"/>
                  <a:pt x="644913" y="62004"/>
                  <a:pt x="680225" y="162365"/>
                </a:cubicBezTo>
                <a:cubicBezTo>
                  <a:pt x="715537" y="262726"/>
                  <a:pt x="945996" y="537789"/>
                  <a:pt x="1382752" y="619565"/>
                </a:cubicBezTo>
                <a:cubicBezTo>
                  <a:pt x="1819508" y="701341"/>
                  <a:pt x="2769220" y="623282"/>
                  <a:pt x="3300761" y="653019"/>
                </a:cubicBezTo>
                <a:cubicBezTo>
                  <a:pt x="3832302" y="682756"/>
                  <a:pt x="4259766" y="669745"/>
                  <a:pt x="4572000" y="797984"/>
                </a:cubicBezTo>
                <a:cubicBezTo>
                  <a:pt x="4884234" y="926223"/>
                  <a:pt x="5174166" y="1422453"/>
                  <a:pt x="5174166" y="1422453"/>
                </a:cubicBezTo>
              </a:path>
            </a:pathLst>
          </a:custGeom>
          <a:noFill/>
          <a:ln w="28575">
            <a:solidFill>
              <a:srgbClr val="ED5B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556280" y="4527657"/>
            <a:ext cx="3253346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200" b="1" baseline="30000" dirty="0">
                <a:solidFill>
                  <a:srgbClr val="826463"/>
                </a:solidFill>
                <a:latin typeface="Arial" charset="0"/>
                <a:ea typeface="Arial" charset="0"/>
                <a:cs typeface="Arial" charset="0"/>
              </a:rPr>
              <a:t>Sophie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8" t="16401" r="32132" b="42650"/>
          <a:stretch/>
        </p:blipFill>
        <p:spPr>
          <a:xfrm>
            <a:off x="4264819" y="174084"/>
            <a:ext cx="1659520" cy="22317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76972" y="2651348"/>
            <a:ext cx="31736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What a beautiful road bridge but </a:t>
            </a:r>
            <a:r>
              <a:rPr lang="en-GB" sz="2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Towncaster</a:t>
            </a:r>
            <a:r>
              <a:rPr lang="en-GB" sz="2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 really needs a railway connection as well. Also, rail travel is better for the environment.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944" y="4215643"/>
            <a:ext cx="3738344" cy="264235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1040" y="6392838"/>
            <a:ext cx="82094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000" b="1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0813" y="6392838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119256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17"/>
            <a:ext cx="9144000" cy="6073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8" t="16401" r="32132" b="42650"/>
          <a:stretch/>
        </p:blipFill>
        <p:spPr>
          <a:xfrm>
            <a:off x="3742240" y="4461606"/>
            <a:ext cx="1659520" cy="223176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60520" y="2611876"/>
            <a:ext cx="2617560" cy="1896214"/>
          </a:xfrm>
          <a:prstGeom prst="roundRect">
            <a:avLst/>
          </a:prstGeom>
          <a:solidFill>
            <a:srgbClr val="FBD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flipH="1">
            <a:off x="432866" y="2461051"/>
            <a:ext cx="656561" cy="568722"/>
          </a:xfrm>
          <a:custGeom>
            <a:avLst/>
            <a:gdLst>
              <a:gd name="connsiteX0" fmla="*/ 0 w 697091"/>
              <a:gd name="connsiteY0" fmla="*/ 0 h 892098"/>
              <a:gd name="connsiteX1" fmla="*/ 613317 w 697091"/>
              <a:gd name="connsiteY1" fmla="*/ 178420 h 892098"/>
              <a:gd name="connsiteX2" fmla="*/ 691375 w 697091"/>
              <a:gd name="connsiteY2" fmla="*/ 892098 h 89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091" h="892098">
                <a:moveTo>
                  <a:pt x="0" y="0"/>
                </a:moveTo>
                <a:cubicBezTo>
                  <a:pt x="249044" y="14868"/>
                  <a:pt x="498088" y="29737"/>
                  <a:pt x="613317" y="178420"/>
                </a:cubicBezTo>
                <a:cubicBezTo>
                  <a:pt x="728546" y="327103"/>
                  <a:pt x="691375" y="892098"/>
                  <a:pt x="691375" y="892098"/>
                </a:cubicBez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5B6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 rot="663960" flipH="1">
            <a:off x="1556592" y="4554134"/>
            <a:ext cx="383596" cy="390353"/>
          </a:xfrm>
          <a:custGeom>
            <a:avLst/>
            <a:gdLst>
              <a:gd name="connsiteX0" fmla="*/ 144966 w 613317"/>
              <a:gd name="connsiteY0" fmla="*/ 0 h 825191"/>
              <a:gd name="connsiteX1" fmla="*/ 0 w 613317"/>
              <a:gd name="connsiteY1" fmla="*/ 825191 h 825191"/>
              <a:gd name="connsiteX2" fmla="*/ 613317 w 613317"/>
              <a:gd name="connsiteY2" fmla="*/ 401444 h 825191"/>
              <a:gd name="connsiteX3" fmla="*/ 613317 w 613317"/>
              <a:gd name="connsiteY3" fmla="*/ 401444 h 825191"/>
              <a:gd name="connsiteX4" fmla="*/ 613317 w 613317"/>
              <a:gd name="connsiteY4" fmla="*/ 401444 h 8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17" h="825191">
                <a:moveTo>
                  <a:pt x="144966" y="0"/>
                </a:moveTo>
                <a:lnTo>
                  <a:pt x="0" y="825191"/>
                </a:lnTo>
                <a:lnTo>
                  <a:pt x="613317" y="401444"/>
                </a:lnTo>
                <a:lnTo>
                  <a:pt x="613317" y="401444"/>
                </a:lnTo>
                <a:lnTo>
                  <a:pt x="613317" y="401444"/>
                </a:ln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85074" y="2720905"/>
            <a:ext cx="2593006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We agree, but we will need a different design for a rail bridge as the light weight structure for road bridges is too flexible to carry long, heavy trains</a:t>
            </a:r>
            <a:r>
              <a:rPr lang="en-GB" sz="17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.”</a:t>
            </a:r>
            <a:endParaRPr lang="en-GB" sz="16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2" t="8488" r="19515" b="55433"/>
          <a:stretch/>
        </p:blipFill>
        <p:spPr>
          <a:xfrm>
            <a:off x="5270560" y="4508091"/>
            <a:ext cx="2697068" cy="24482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9" t="20406" r="24240" b="42844"/>
          <a:stretch/>
        </p:blipFill>
        <p:spPr>
          <a:xfrm>
            <a:off x="1646090" y="4436083"/>
            <a:ext cx="2376264" cy="25202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92280" y="6127153"/>
            <a:ext cx="2006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Image: </a:t>
            </a:r>
            <a:r>
              <a:rPr lang="en-US" sz="800" dirty="0" err="1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Bohringer</a:t>
            </a:r>
            <a:r>
              <a:rPr lang="en-US" sz="800" dirty="0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 Friedrich, 2011: </a:t>
            </a:r>
            <a:r>
              <a:rPr lang="en-US" sz="800" dirty="0" err="1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Alfenzbrücke_Lorüns</a:t>
            </a:r>
            <a:r>
              <a:rPr lang="en-US" sz="800" dirty="0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, (</a:t>
            </a:r>
            <a:r>
              <a:rPr lang="en-US" sz="800" dirty="0" err="1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commons.wikimedia.org</a:t>
            </a:r>
            <a:r>
              <a:rPr lang="en-US" sz="800" dirty="0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1040" y="6392838"/>
            <a:ext cx="82094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000" b="1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0813" y="6392838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1903499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-252536" y="338757"/>
            <a:ext cx="7632848" cy="2448272"/>
          </a:xfrm>
          <a:prstGeom prst="roundRect">
            <a:avLst/>
          </a:prstGeom>
          <a:solidFill>
            <a:srgbClr val="FF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74047" y="566051"/>
            <a:ext cx="50711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“We can use lollypop stick to make a model of a railway bridge.</a:t>
            </a:r>
          </a:p>
          <a:p>
            <a:pPr algn="ctr"/>
            <a:endParaRPr lang="en-GB" sz="20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sz="2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Engineers call this type of structure a truss. It works like a giant beam. The triangles make the structure very rigid</a:t>
            </a:r>
            <a:r>
              <a:rPr lang="en-GB" sz="2000" dirty="0" smtClean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.”</a:t>
            </a:r>
            <a:endParaRPr lang="en-GB" sz="20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GB" sz="2000" b="1" dirty="0">
              <a:solidFill>
                <a:srgbClr val="ED5B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5263" y="6443851"/>
            <a:ext cx="540276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aseline="30000" dirty="0">
                <a:solidFill>
                  <a:srgbClr val="570921"/>
                </a:solidFill>
                <a:latin typeface="Bariol Thin" charset="0"/>
                <a:ea typeface="Bariol Thin" charset="0"/>
                <a:cs typeface="Bariol Thin" charset="0"/>
              </a:rPr>
              <a:t>RIBA</a:t>
            </a:r>
            <a:endParaRPr lang="en-GB" sz="2200" baseline="30000" dirty="0">
              <a:solidFill>
                <a:srgbClr val="673D3D"/>
              </a:solidFill>
              <a:latin typeface="Bariol Thin" charset="0"/>
              <a:ea typeface="Bariol Thin" charset="0"/>
              <a:cs typeface="Bariol Thin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9265" y="6464369"/>
            <a:ext cx="20065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>
                <a:solidFill>
                  <a:srgbClr val="570921"/>
                </a:solidFill>
                <a:latin typeface="Bariol-Regular" charset="0"/>
              </a:rPr>
              <a:t>Learning</a:t>
            </a:r>
            <a:r>
              <a:rPr lang="en-GB" baseline="30000">
                <a:solidFill>
                  <a:srgbClr val="ED5B60"/>
                </a:solidFill>
                <a:latin typeface="Bariol-Regular" charset="0"/>
              </a:rPr>
              <a:t>_</a:t>
            </a:r>
            <a:r>
              <a:rPr lang="en-GB" baseline="30000">
                <a:solidFill>
                  <a:srgbClr val="ED5B60"/>
                </a:solidFill>
                <a:latin typeface="Bariol-Thin" charset="0"/>
              </a:rPr>
              <a:t>Mathematics</a:t>
            </a:r>
            <a:r>
              <a:rPr lang="en-GB" baseline="30000" dirty="0">
                <a:solidFill>
                  <a:srgbClr val="ED5B60"/>
                </a:solidFill>
                <a:latin typeface="Bariol-Thin" charset="0"/>
              </a:rPr>
              <a:t> Activity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2" t="8488" r="19515" b="55433"/>
          <a:stretch/>
        </p:blipFill>
        <p:spPr>
          <a:xfrm>
            <a:off x="-573340" y="476672"/>
            <a:ext cx="2697068" cy="24482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9144000" cy="646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111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6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-252536" y="338757"/>
            <a:ext cx="7632848" cy="24482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2" t="8488" r="19515" b="55433"/>
          <a:stretch/>
        </p:blipFill>
        <p:spPr>
          <a:xfrm>
            <a:off x="-573340" y="476672"/>
            <a:ext cx="2697068" cy="24482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23728" y="747285"/>
            <a:ext cx="51622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“For a beam we call its length the ‘span’. For a given span, the depth of the beam will determine how rigid it is. If it’s deeper it will be stronger but use more material and be heavier.</a:t>
            </a:r>
            <a:r>
              <a:rPr lang="en-GB" sz="2000" b="1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"</a:t>
            </a:r>
            <a:endParaRPr lang="en-GB" sz="20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896" y="2187289"/>
            <a:ext cx="5600861" cy="39588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1040" y="6392838"/>
            <a:ext cx="82094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000" b="1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0813" y="6392838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1401429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2" t="8488" r="19515" b="55433"/>
          <a:stretch/>
        </p:blipFill>
        <p:spPr>
          <a:xfrm>
            <a:off x="439498" y="2450507"/>
            <a:ext cx="2697068" cy="24482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52520" y="675280"/>
            <a:ext cx="50711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“From our research we think a Span to Depth ratio, R for a bridge like this could be 10.</a:t>
            </a:r>
          </a:p>
          <a:p>
            <a:pPr algn="ctr"/>
            <a:endParaRPr lang="en-GB" sz="20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sz="2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If we know this can we work out how many lollypop sticks we need?”</a:t>
            </a:r>
          </a:p>
        </p:txBody>
      </p:sp>
      <p:sp>
        <p:nvSpPr>
          <p:cNvPr id="8" name="Freeform 7"/>
          <p:cNvSpPr/>
          <p:nvPr/>
        </p:nvSpPr>
        <p:spPr>
          <a:xfrm>
            <a:off x="6424981" y="548680"/>
            <a:ext cx="498132" cy="576064"/>
          </a:xfrm>
          <a:custGeom>
            <a:avLst/>
            <a:gdLst>
              <a:gd name="connsiteX0" fmla="*/ 0 w 697091"/>
              <a:gd name="connsiteY0" fmla="*/ 0 h 892098"/>
              <a:gd name="connsiteX1" fmla="*/ 613317 w 697091"/>
              <a:gd name="connsiteY1" fmla="*/ 178420 h 892098"/>
              <a:gd name="connsiteX2" fmla="*/ 691375 w 697091"/>
              <a:gd name="connsiteY2" fmla="*/ 892098 h 89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091" h="892098">
                <a:moveTo>
                  <a:pt x="0" y="0"/>
                </a:moveTo>
                <a:cubicBezTo>
                  <a:pt x="249044" y="14868"/>
                  <a:pt x="498088" y="29737"/>
                  <a:pt x="613317" y="178420"/>
                </a:cubicBezTo>
                <a:cubicBezTo>
                  <a:pt x="728546" y="327103"/>
                  <a:pt x="691375" y="892098"/>
                  <a:pt x="691375" y="892098"/>
                </a:cubicBez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BD6D5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 rot="20670306">
            <a:off x="2159918" y="2591853"/>
            <a:ext cx="473328" cy="390353"/>
          </a:xfrm>
          <a:custGeom>
            <a:avLst/>
            <a:gdLst>
              <a:gd name="connsiteX0" fmla="*/ 144966 w 613317"/>
              <a:gd name="connsiteY0" fmla="*/ 0 h 825191"/>
              <a:gd name="connsiteX1" fmla="*/ 0 w 613317"/>
              <a:gd name="connsiteY1" fmla="*/ 825191 h 825191"/>
              <a:gd name="connsiteX2" fmla="*/ 613317 w 613317"/>
              <a:gd name="connsiteY2" fmla="*/ 401444 h 825191"/>
              <a:gd name="connsiteX3" fmla="*/ 613317 w 613317"/>
              <a:gd name="connsiteY3" fmla="*/ 401444 h 825191"/>
              <a:gd name="connsiteX4" fmla="*/ 613317 w 613317"/>
              <a:gd name="connsiteY4" fmla="*/ 401444 h 8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17" h="825191">
                <a:moveTo>
                  <a:pt x="144966" y="0"/>
                </a:moveTo>
                <a:lnTo>
                  <a:pt x="0" y="825191"/>
                </a:lnTo>
                <a:lnTo>
                  <a:pt x="613317" y="401444"/>
                </a:lnTo>
                <a:lnTo>
                  <a:pt x="613317" y="401444"/>
                </a:lnTo>
                <a:lnTo>
                  <a:pt x="613317" y="401444"/>
                </a:ln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BD6D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377" y="2175785"/>
            <a:ext cx="7704856" cy="544598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1040" y="6392838"/>
            <a:ext cx="82094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000" b="1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0813" y="6392838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582403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966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35728" y="4005064"/>
            <a:ext cx="4796512" cy="6785992"/>
          </a:xfrm>
          <a:prstGeom prst="rect">
            <a:avLst/>
          </a:prstGeom>
        </p:spPr>
      </p:pic>
      <p:sp>
        <p:nvSpPr>
          <p:cNvPr id="8" name="Round Same Side Corner Rectangle 7"/>
          <p:cNvSpPr/>
          <p:nvPr/>
        </p:nvSpPr>
        <p:spPr>
          <a:xfrm>
            <a:off x="6588224" y="4149080"/>
            <a:ext cx="2304256" cy="2254121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32240" y="4365103"/>
            <a:ext cx="20162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Architects </a:t>
            </a:r>
            <a:r>
              <a:rPr lang="en-GB" b="1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design</a:t>
            </a:r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 the buildings and places where we live, work and love to visit.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1040" y="6392838"/>
            <a:ext cx="82094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000" b="1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0813" y="6392838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569937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8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2" t="8488" r="19515" b="55433"/>
          <a:stretch/>
        </p:blipFill>
        <p:spPr>
          <a:xfrm>
            <a:off x="439498" y="2450507"/>
            <a:ext cx="2697068" cy="24482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56186" y="904505"/>
            <a:ext cx="50711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“We can connect these together to make a strong, rigid, bridge suitable for trains.</a:t>
            </a:r>
          </a:p>
          <a:p>
            <a:pPr algn="ctr"/>
            <a:endParaRPr lang="en-GB" sz="20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sz="2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Test to see if it stronger than the suspension bridge. How did we do?”</a:t>
            </a:r>
          </a:p>
        </p:txBody>
      </p:sp>
      <p:sp>
        <p:nvSpPr>
          <p:cNvPr id="8" name="Freeform 7"/>
          <p:cNvSpPr/>
          <p:nvPr/>
        </p:nvSpPr>
        <p:spPr>
          <a:xfrm>
            <a:off x="6424981" y="757928"/>
            <a:ext cx="498132" cy="568722"/>
          </a:xfrm>
          <a:custGeom>
            <a:avLst/>
            <a:gdLst>
              <a:gd name="connsiteX0" fmla="*/ 0 w 697091"/>
              <a:gd name="connsiteY0" fmla="*/ 0 h 892098"/>
              <a:gd name="connsiteX1" fmla="*/ 613317 w 697091"/>
              <a:gd name="connsiteY1" fmla="*/ 178420 h 892098"/>
              <a:gd name="connsiteX2" fmla="*/ 691375 w 697091"/>
              <a:gd name="connsiteY2" fmla="*/ 892098 h 89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091" h="892098">
                <a:moveTo>
                  <a:pt x="0" y="0"/>
                </a:moveTo>
                <a:cubicBezTo>
                  <a:pt x="249044" y="14868"/>
                  <a:pt x="498088" y="29737"/>
                  <a:pt x="613317" y="178420"/>
                </a:cubicBezTo>
                <a:cubicBezTo>
                  <a:pt x="728546" y="327103"/>
                  <a:pt x="691375" y="892098"/>
                  <a:pt x="691375" y="892098"/>
                </a:cubicBez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BD6D5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 rot="20670306">
            <a:off x="2159918" y="2591853"/>
            <a:ext cx="473328" cy="390353"/>
          </a:xfrm>
          <a:custGeom>
            <a:avLst/>
            <a:gdLst>
              <a:gd name="connsiteX0" fmla="*/ 144966 w 613317"/>
              <a:gd name="connsiteY0" fmla="*/ 0 h 825191"/>
              <a:gd name="connsiteX1" fmla="*/ 0 w 613317"/>
              <a:gd name="connsiteY1" fmla="*/ 825191 h 825191"/>
              <a:gd name="connsiteX2" fmla="*/ 613317 w 613317"/>
              <a:gd name="connsiteY2" fmla="*/ 401444 h 825191"/>
              <a:gd name="connsiteX3" fmla="*/ 613317 w 613317"/>
              <a:gd name="connsiteY3" fmla="*/ 401444 h 825191"/>
              <a:gd name="connsiteX4" fmla="*/ 613317 w 613317"/>
              <a:gd name="connsiteY4" fmla="*/ 401444 h 8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17" h="825191">
                <a:moveTo>
                  <a:pt x="144966" y="0"/>
                </a:moveTo>
                <a:lnTo>
                  <a:pt x="0" y="825191"/>
                </a:lnTo>
                <a:lnTo>
                  <a:pt x="613317" y="401444"/>
                </a:lnTo>
                <a:lnTo>
                  <a:pt x="613317" y="401444"/>
                </a:lnTo>
                <a:lnTo>
                  <a:pt x="613317" y="401444"/>
                </a:ln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BD6D5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070786" y="5563204"/>
            <a:ext cx="519850" cy="448171"/>
          </a:xfrm>
          <a:custGeom>
            <a:avLst/>
            <a:gdLst>
              <a:gd name="connsiteX0" fmla="*/ 265574 w 743777"/>
              <a:gd name="connsiteY0" fmla="*/ 11151 h 641222"/>
              <a:gd name="connsiteX1" fmla="*/ 20247 w 743777"/>
              <a:gd name="connsiteY1" fmla="*/ 423746 h 641222"/>
              <a:gd name="connsiteX2" fmla="*/ 733926 w 743777"/>
              <a:gd name="connsiteY2" fmla="*/ 624468 h 641222"/>
              <a:gd name="connsiteX3" fmla="*/ 455145 w 743777"/>
              <a:gd name="connsiteY3" fmla="*/ 0 h 64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3777" h="641222">
                <a:moveTo>
                  <a:pt x="265574" y="11151"/>
                </a:moveTo>
                <a:cubicBezTo>
                  <a:pt x="103881" y="166339"/>
                  <a:pt x="-57812" y="321527"/>
                  <a:pt x="20247" y="423746"/>
                </a:cubicBezTo>
                <a:cubicBezTo>
                  <a:pt x="98306" y="525965"/>
                  <a:pt x="661443" y="695092"/>
                  <a:pt x="733926" y="624468"/>
                </a:cubicBezTo>
                <a:cubicBezTo>
                  <a:pt x="806409" y="553844"/>
                  <a:pt x="455145" y="0"/>
                  <a:pt x="455145" y="0"/>
                </a:cubicBezTo>
              </a:path>
            </a:pathLst>
          </a:custGeom>
          <a:noFill/>
          <a:ln w="28575">
            <a:solidFill>
              <a:srgbClr val="ED5B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697069" y="3056276"/>
            <a:ext cx="1664137" cy="2113156"/>
          </a:xfrm>
          <a:custGeom>
            <a:avLst/>
            <a:gdLst>
              <a:gd name="connsiteX0" fmla="*/ 706198 w 2380970"/>
              <a:gd name="connsiteY0" fmla="*/ 3023406 h 3023406"/>
              <a:gd name="connsiteX1" fmla="*/ 761954 w 2380970"/>
              <a:gd name="connsiteY1" fmla="*/ 2343182 h 3023406"/>
              <a:gd name="connsiteX2" fmla="*/ 1219154 w 2380970"/>
              <a:gd name="connsiteY2" fmla="*/ 1941738 h 3023406"/>
              <a:gd name="connsiteX3" fmla="*/ 1709807 w 2380970"/>
              <a:gd name="connsiteY3" fmla="*/ 1618352 h 3023406"/>
              <a:gd name="connsiteX4" fmla="*/ 1999739 w 2380970"/>
              <a:gd name="connsiteY4" fmla="*/ 793162 h 3023406"/>
              <a:gd name="connsiteX5" fmla="*/ 1575993 w 2380970"/>
              <a:gd name="connsiteY5" fmla="*/ 436323 h 3023406"/>
              <a:gd name="connsiteX6" fmla="*/ 851163 w 2380970"/>
              <a:gd name="connsiteY6" fmla="*/ 681650 h 3023406"/>
              <a:gd name="connsiteX7" fmla="*/ 460871 w 2380970"/>
              <a:gd name="connsiteY7" fmla="*/ 1172304 h 3023406"/>
              <a:gd name="connsiteX8" fmla="*/ 561232 w 2380970"/>
              <a:gd name="connsiteY8" fmla="*/ 1540294 h 3023406"/>
              <a:gd name="connsiteX9" fmla="*/ 315905 w 2380970"/>
              <a:gd name="connsiteY9" fmla="*/ 1696411 h 3023406"/>
              <a:gd name="connsiteX10" fmla="*/ 37124 w 2380970"/>
              <a:gd name="connsiteY10" fmla="*/ 982733 h 3023406"/>
              <a:gd name="connsiteX11" fmla="*/ 1208002 w 2380970"/>
              <a:gd name="connsiteY11" fmla="*/ 57182 h 3023406"/>
              <a:gd name="connsiteX12" fmla="*/ 2278520 w 2380970"/>
              <a:gd name="connsiteY12" fmla="*/ 246752 h 3023406"/>
              <a:gd name="connsiteX13" fmla="*/ 2211612 w 2380970"/>
              <a:gd name="connsiteY13" fmla="*/ 1451084 h 3023406"/>
              <a:gd name="connsiteX14" fmla="*/ 1163398 w 2380970"/>
              <a:gd name="connsiteY14" fmla="*/ 2432391 h 3023406"/>
              <a:gd name="connsiteX15" fmla="*/ 996129 w 2380970"/>
              <a:gd name="connsiteY15" fmla="*/ 2945348 h 302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80970" h="3023406">
                <a:moveTo>
                  <a:pt x="706198" y="3023406"/>
                </a:moveTo>
                <a:cubicBezTo>
                  <a:pt x="691329" y="2773433"/>
                  <a:pt x="676461" y="2523460"/>
                  <a:pt x="761954" y="2343182"/>
                </a:cubicBezTo>
                <a:cubicBezTo>
                  <a:pt x="847447" y="2162904"/>
                  <a:pt x="1061179" y="2062543"/>
                  <a:pt x="1219154" y="1941738"/>
                </a:cubicBezTo>
                <a:cubicBezTo>
                  <a:pt x="1377129" y="1820933"/>
                  <a:pt x="1579710" y="1809781"/>
                  <a:pt x="1709807" y="1618352"/>
                </a:cubicBezTo>
                <a:cubicBezTo>
                  <a:pt x="1839904" y="1426923"/>
                  <a:pt x="2022041" y="990167"/>
                  <a:pt x="1999739" y="793162"/>
                </a:cubicBezTo>
                <a:cubicBezTo>
                  <a:pt x="1977437" y="596157"/>
                  <a:pt x="1767422" y="454908"/>
                  <a:pt x="1575993" y="436323"/>
                </a:cubicBezTo>
                <a:cubicBezTo>
                  <a:pt x="1384564" y="417738"/>
                  <a:pt x="1037017" y="558987"/>
                  <a:pt x="851163" y="681650"/>
                </a:cubicBezTo>
                <a:cubicBezTo>
                  <a:pt x="665309" y="804313"/>
                  <a:pt x="509193" y="1029197"/>
                  <a:pt x="460871" y="1172304"/>
                </a:cubicBezTo>
                <a:cubicBezTo>
                  <a:pt x="412549" y="1315411"/>
                  <a:pt x="585393" y="1452943"/>
                  <a:pt x="561232" y="1540294"/>
                </a:cubicBezTo>
                <a:cubicBezTo>
                  <a:pt x="537071" y="1627645"/>
                  <a:pt x="403256" y="1789338"/>
                  <a:pt x="315905" y="1696411"/>
                </a:cubicBezTo>
                <a:cubicBezTo>
                  <a:pt x="228554" y="1603484"/>
                  <a:pt x="-111559" y="1255938"/>
                  <a:pt x="37124" y="982733"/>
                </a:cubicBezTo>
                <a:cubicBezTo>
                  <a:pt x="185807" y="709528"/>
                  <a:pt x="834436" y="179845"/>
                  <a:pt x="1208002" y="57182"/>
                </a:cubicBezTo>
                <a:cubicBezTo>
                  <a:pt x="1581568" y="-65482"/>
                  <a:pt x="2111252" y="14435"/>
                  <a:pt x="2278520" y="246752"/>
                </a:cubicBezTo>
                <a:cubicBezTo>
                  <a:pt x="2445788" y="479069"/>
                  <a:pt x="2397466" y="1086811"/>
                  <a:pt x="2211612" y="1451084"/>
                </a:cubicBezTo>
                <a:cubicBezTo>
                  <a:pt x="2025758" y="1815357"/>
                  <a:pt x="1365978" y="2183347"/>
                  <a:pt x="1163398" y="2432391"/>
                </a:cubicBezTo>
                <a:cubicBezTo>
                  <a:pt x="960818" y="2681435"/>
                  <a:pt x="1025866" y="2859855"/>
                  <a:pt x="996129" y="2945348"/>
                </a:cubicBezTo>
              </a:path>
            </a:pathLst>
          </a:custGeom>
          <a:noFill/>
          <a:ln w="28575">
            <a:solidFill>
              <a:srgbClr val="ED5B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040" y="6392838"/>
            <a:ext cx="82094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000" b="1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0813" y="6392838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2000558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9" t="20406" r="24240" b="42844"/>
          <a:stretch/>
        </p:blipFill>
        <p:spPr>
          <a:xfrm>
            <a:off x="6372200" y="2547664"/>
            <a:ext cx="2376264" cy="2520280"/>
          </a:xfrm>
          <a:prstGeom prst="rect">
            <a:avLst/>
          </a:prstGeom>
        </p:spPr>
      </p:pic>
      <p:sp>
        <p:nvSpPr>
          <p:cNvPr id="6" name="Round Same Side Corner Rectangle 5"/>
          <p:cNvSpPr/>
          <p:nvPr/>
        </p:nvSpPr>
        <p:spPr>
          <a:xfrm>
            <a:off x="3467082" y="4635896"/>
            <a:ext cx="2664296" cy="2222104"/>
          </a:xfrm>
          <a:prstGeom prst="round2Same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927050" y="4686675"/>
            <a:ext cx="2041251" cy="1371600"/>
          </a:xfrm>
          <a:custGeom>
            <a:avLst/>
            <a:gdLst>
              <a:gd name="connsiteX0" fmla="*/ 2419815 w 2419815"/>
              <a:gd name="connsiteY0" fmla="*/ 1371600 h 1371600"/>
              <a:gd name="connsiteX1" fmla="*/ 758283 w 2419815"/>
              <a:gd name="connsiteY1" fmla="*/ 1059366 h 1371600"/>
              <a:gd name="connsiteX2" fmla="*/ 0 w 2419815"/>
              <a:gd name="connsiteY2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9815" h="1371600">
                <a:moveTo>
                  <a:pt x="2419815" y="1371600"/>
                </a:moveTo>
                <a:cubicBezTo>
                  <a:pt x="1790700" y="1329783"/>
                  <a:pt x="1161585" y="1287966"/>
                  <a:pt x="758283" y="1059366"/>
                </a:cubicBezTo>
                <a:cubicBezTo>
                  <a:pt x="354981" y="830766"/>
                  <a:pt x="94785" y="178419"/>
                  <a:pt x="0" y="0"/>
                </a:cubicBezTo>
              </a:path>
            </a:pathLst>
          </a:custGeom>
          <a:ln w="28575">
            <a:solidFill>
              <a:srgbClr val="ED5B6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flipH="1">
            <a:off x="5406044" y="4686675"/>
            <a:ext cx="2269740" cy="1371600"/>
          </a:xfrm>
          <a:custGeom>
            <a:avLst/>
            <a:gdLst>
              <a:gd name="connsiteX0" fmla="*/ 2419815 w 2419815"/>
              <a:gd name="connsiteY0" fmla="*/ 1371600 h 1371600"/>
              <a:gd name="connsiteX1" fmla="*/ 758283 w 2419815"/>
              <a:gd name="connsiteY1" fmla="*/ 1059366 h 1371600"/>
              <a:gd name="connsiteX2" fmla="*/ 0 w 2419815"/>
              <a:gd name="connsiteY2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9815" h="1371600">
                <a:moveTo>
                  <a:pt x="2419815" y="1371600"/>
                </a:moveTo>
                <a:cubicBezTo>
                  <a:pt x="1790700" y="1329783"/>
                  <a:pt x="1161585" y="1287966"/>
                  <a:pt x="758283" y="1059366"/>
                </a:cubicBezTo>
                <a:cubicBezTo>
                  <a:pt x="354981" y="830766"/>
                  <a:pt x="94785" y="178419"/>
                  <a:pt x="0" y="0"/>
                </a:cubicBezTo>
              </a:path>
            </a:pathLst>
          </a:custGeom>
          <a:ln w="28575">
            <a:solidFill>
              <a:srgbClr val="ED5B6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93516" y="4646078"/>
            <a:ext cx="975605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200" b="1" baseline="30000" dirty="0">
                <a:solidFill>
                  <a:srgbClr val="826463"/>
                </a:solidFill>
                <a:latin typeface="Arial" charset="0"/>
                <a:ea typeface="Arial" charset="0"/>
                <a:cs typeface="Arial" charset="0"/>
              </a:rPr>
              <a:t>Tomas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87505" y="6413266"/>
            <a:ext cx="1291870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200" b="1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Towncaster</a:t>
            </a:r>
            <a:endParaRPr lang="en-GB" sz="2200" b="1" baseline="30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24659" y="2348880"/>
            <a:ext cx="38782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baseline="30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GB" sz="2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Sophie and Tomas are </a:t>
            </a:r>
            <a:r>
              <a:rPr lang="en-GB" sz="2000" b="1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architects</a:t>
            </a:r>
            <a:r>
              <a:rPr lang="en-GB" sz="2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 who live in the City of </a:t>
            </a:r>
            <a:r>
              <a:rPr lang="en-GB" sz="2000" dirty="0" err="1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Towncaster</a:t>
            </a:r>
            <a:r>
              <a:rPr lang="en-GB" sz="2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, where they work with the </a:t>
            </a:r>
            <a:r>
              <a:rPr lang="en-GB" sz="2000" b="1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community</a:t>
            </a:r>
            <a:r>
              <a:rPr lang="en-GB" sz="2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, their </a:t>
            </a:r>
            <a:r>
              <a:rPr lang="en-GB" sz="2000" b="1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friends</a:t>
            </a:r>
            <a:r>
              <a:rPr lang="en-GB" sz="2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 and the </a:t>
            </a:r>
            <a:r>
              <a:rPr lang="en-GB" sz="2000" b="1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Mayor</a:t>
            </a:r>
            <a:r>
              <a:rPr lang="en-GB" sz="2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 of Greater </a:t>
            </a:r>
            <a:r>
              <a:rPr lang="en-GB" sz="2000" dirty="0" err="1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Towncaster</a:t>
            </a:r>
            <a:r>
              <a:rPr lang="en-GB" sz="2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2" t="8488" r="19515" b="55433"/>
          <a:stretch/>
        </p:blipFill>
        <p:spPr>
          <a:xfrm>
            <a:off x="439498" y="2450507"/>
            <a:ext cx="2697068" cy="2448272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2131244" y="1289968"/>
            <a:ext cx="5246278" cy="1497750"/>
          </a:xfrm>
          <a:custGeom>
            <a:avLst/>
            <a:gdLst>
              <a:gd name="connsiteX0" fmla="*/ 0 w 5174166"/>
              <a:gd name="connsiteY0" fmla="*/ 1355545 h 1422453"/>
              <a:gd name="connsiteX1" fmla="*/ 267630 w 5174166"/>
              <a:gd name="connsiteY1" fmla="*/ 641867 h 1422453"/>
              <a:gd name="connsiteX2" fmla="*/ 992459 w 5174166"/>
              <a:gd name="connsiteY2" fmla="*/ 519204 h 1422453"/>
              <a:gd name="connsiteX3" fmla="*/ 1170878 w 5174166"/>
              <a:gd name="connsiteY3" fmla="*/ 17399 h 1422453"/>
              <a:gd name="connsiteX4" fmla="*/ 680225 w 5174166"/>
              <a:gd name="connsiteY4" fmla="*/ 162365 h 1422453"/>
              <a:gd name="connsiteX5" fmla="*/ 1382752 w 5174166"/>
              <a:gd name="connsiteY5" fmla="*/ 619565 h 1422453"/>
              <a:gd name="connsiteX6" fmla="*/ 3300761 w 5174166"/>
              <a:gd name="connsiteY6" fmla="*/ 653019 h 1422453"/>
              <a:gd name="connsiteX7" fmla="*/ 4572000 w 5174166"/>
              <a:gd name="connsiteY7" fmla="*/ 797984 h 1422453"/>
              <a:gd name="connsiteX8" fmla="*/ 5174166 w 5174166"/>
              <a:gd name="connsiteY8" fmla="*/ 1422453 h 142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4166" h="1422453">
                <a:moveTo>
                  <a:pt x="0" y="1355545"/>
                </a:moveTo>
                <a:cubicBezTo>
                  <a:pt x="51110" y="1068401"/>
                  <a:pt x="102220" y="781257"/>
                  <a:pt x="267630" y="641867"/>
                </a:cubicBezTo>
                <a:cubicBezTo>
                  <a:pt x="433040" y="502477"/>
                  <a:pt x="841918" y="623282"/>
                  <a:pt x="992459" y="519204"/>
                </a:cubicBezTo>
                <a:cubicBezTo>
                  <a:pt x="1143000" y="415126"/>
                  <a:pt x="1222917" y="76872"/>
                  <a:pt x="1170878" y="17399"/>
                </a:cubicBezTo>
                <a:cubicBezTo>
                  <a:pt x="1118839" y="-42074"/>
                  <a:pt x="644913" y="62004"/>
                  <a:pt x="680225" y="162365"/>
                </a:cubicBezTo>
                <a:cubicBezTo>
                  <a:pt x="715537" y="262726"/>
                  <a:pt x="945996" y="537789"/>
                  <a:pt x="1382752" y="619565"/>
                </a:cubicBezTo>
                <a:cubicBezTo>
                  <a:pt x="1819508" y="701341"/>
                  <a:pt x="2769220" y="623282"/>
                  <a:pt x="3300761" y="653019"/>
                </a:cubicBezTo>
                <a:cubicBezTo>
                  <a:pt x="3832302" y="682756"/>
                  <a:pt x="4259766" y="669745"/>
                  <a:pt x="4572000" y="797984"/>
                </a:cubicBezTo>
                <a:cubicBezTo>
                  <a:pt x="4884234" y="926223"/>
                  <a:pt x="5174166" y="1422453"/>
                  <a:pt x="5174166" y="1422453"/>
                </a:cubicBezTo>
              </a:path>
            </a:pathLst>
          </a:custGeom>
          <a:noFill/>
          <a:ln w="28575">
            <a:solidFill>
              <a:srgbClr val="ED5B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556280" y="4527657"/>
            <a:ext cx="3253346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200" b="1" baseline="30000" dirty="0">
                <a:solidFill>
                  <a:srgbClr val="826463"/>
                </a:solidFill>
                <a:latin typeface="Arial" charset="0"/>
                <a:ea typeface="Arial" charset="0"/>
                <a:cs typeface="Arial" charset="0"/>
              </a:rPr>
              <a:t>Sophie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8" t="16401" r="32132" b="42650"/>
          <a:stretch/>
        </p:blipFill>
        <p:spPr>
          <a:xfrm>
            <a:off x="4264819" y="174084"/>
            <a:ext cx="1659520" cy="223176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1040" y="6392838"/>
            <a:ext cx="82094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000" b="1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0813" y="6392838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620694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9" t="20406" r="24240" b="42844"/>
          <a:stretch/>
        </p:blipFill>
        <p:spPr>
          <a:xfrm>
            <a:off x="6372200" y="2547664"/>
            <a:ext cx="2376264" cy="2520280"/>
          </a:xfrm>
          <a:prstGeom prst="rect">
            <a:avLst/>
          </a:prstGeom>
        </p:spPr>
      </p:pic>
      <p:sp>
        <p:nvSpPr>
          <p:cNvPr id="6" name="Round Same Side Corner Rectangle 5"/>
          <p:cNvSpPr/>
          <p:nvPr/>
        </p:nvSpPr>
        <p:spPr>
          <a:xfrm>
            <a:off x="3467082" y="4635896"/>
            <a:ext cx="2664296" cy="2222104"/>
          </a:xfrm>
          <a:prstGeom prst="round2Same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927050" y="4686675"/>
            <a:ext cx="2041251" cy="1371600"/>
          </a:xfrm>
          <a:custGeom>
            <a:avLst/>
            <a:gdLst>
              <a:gd name="connsiteX0" fmla="*/ 2419815 w 2419815"/>
              <a:gd name="connsiteY0" fmla="*/ 1371600 h 1371600"/>
              <a:gd name="connsiteX1" fmla="*/ 758283 w 2419815"/>
              <a:gd name="connsiteY1" fmla="*/ 1059366 h 1371600"/>
              <a:gd name="connsiteX2" fmla="*/ 0 w 2419815"/>
              <a:gd name="connsiteY2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9815" h="1371600">
                <a:moveTo>
                  <a:pt x="2419815" y="1371600"/>
                </a:moveTo>
                <a:cubicBezTo>
                  <a:pt x="1790700" y="1329783"/>
                  <a:pt x="1161585" y="1287966"/>
                  <a:pt x="758283" y="1059366"/>
                </a:cubicBezTo>
                <a:cubicBezTo>
                  <a:pt x="354981" y="830766"/>
                  <a:pt x="94785" y="178419"/>
                  <a:pt x="0" y="0"/>
                </a:cubicBezTo>
              </a:path>
            </a:pathLst>
          </a:custGeom>
          <a:ln w="28575">
            <a:solidFill>
              <a:srgbClr val="ED5B6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flipH="1">
            <a:off x="5406044" y="4686675"/>
            <a:ext cx="2269740" cy="1371600"/>
          </a:xfrm>
          <a:custGeom>
            <a:avLst/>
            <a:gdLst>
              <a:gd name="connsiteX0" fmla="*/ 2419815 w 2419815"/>
              <a:gd name="connsiteY0" fmla="*/ 1371600 h 1371600"/>
              <a:gd name="connsiteX1" fmla="*/ 758283 w 2419815"/>
              <a:gd name="connsiteY1" fmla="*/ 1059366 h 1371600"/>
              <a:gd name="connsiteX2" fmla="*/ 0 w 2419815"/>
              <a:gd name="connsiteY2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9815" h="1371600">
                <a:moveTo>
                  <a:pt x="2419815" y="1371600"/>
                </a:moveTo>
                <a:cubicBezTo>
                  <a:pt x="1790700" y="1329783"/>
                  <a:pt x="1161585" y="1287966"/>
                  <a:pt x="758283" y="1059366"/>
                </a:cubicBezTo>
                <a:cubicBezTo>
                  <a:pt x="354981" y="830766"/>
                  <a:pt x="94785" y="178419"/>
                  <a:pt x="0" y="0"/>
                </a:cubicBezTo>
              </a:path>
            </a:pathLst>
          </a:custGeom>
          <a:ln w="28575">
            <a:solidFill>
              <a:srgbClr val="ED5B6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93516" y="4646078"/>
            <a:ext cx="975605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200" b="1" baseline="30000" dirty="0">
                <a:solidFill>
                  <a:srgbClr val="826463"/>
                </a:solidFill>
                <a:latin typeface="Arial" charset="0"/>
                <a:ea typeface="Arial" charset="0"/>
                <a:cs typeface="Arial" charset="0"/>
              </a:rPr>
              <a:t>Tomas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87505" y="6413266"/>
            <a:ext cx="1291870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200" b="1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Towncaster</a:t>
            </a:r>
            <a:endParaRPr lang="en-GB" sz="2200" b="1" baseline="30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2" t="8488" r="19515" b="55433"/>
          <a:stretch/>
        </p:blipFill>
        <p:spPr>
          <a:xfrm>
            <a:off x="439498" y="2450507"/>
            <a:ext cx="2697068" cy="2448272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2131244" y="1289968"/>
            <a:ext cx="5246278" cy="1497750"/>
          </a:xfrm>
          <a:custGeom>
            <a:avLst/>
            <a:gdLst>
              <a:gd name="connsiteX0" fmla="*/ 0 w 5174166"/>
              <a:gd name="connsiteY0" fmla="*/ 1355545 h 1422453"/>
              <a:gd name="connsiteX1" fmla="*/ 267630 w 5174166"/>
              <a:gd name="connsiteY1" fmla="*/ 641867 h 1422453"/>
              <a:gd name="connsiteX2" fmla="*/ 992459 w 5174166"/>
              <a:gd name="connsiteY2" fmla="*/ 519204 h 1422453"/>
              <a:gd name="connsiteX3" fmla="*/ 1170878 w 5174166"/>
              <a:gd name="connsiteY3" fmla="*/ 17399 h 1422453"/>
              <a:gd name="connsiteX4" fmla="*/ 680225 w 5174166"/>
              <a:gd name="connsiteY4" fmla="*/ 162365 h 1422453"/>
              <a:gd name="connsiteX5" fmla="*/ 1382752 w 5174166"/>
              <a:gd name="connsiteY5" fmla="*/ 619565 h 1422453"/>
              <a:gd name="connsiteX6" fmla="*/ 3300761 w 5174166"/>
              <a:gd name="connsiteY6" fmla="*/ 653019 h 1422453"/>
              <a:gd name="connsiteX7" fmla="*/ 4572000 w 5174166"/>
              <a:gd name="connsiteY7" fmla="*/ 797984 h 1422453"/>
              <a:gd name="connsiteX8" fmla="*/ 5174166 w 5174166"/>
              <a:gd name="connsiteY8" fmla="*/ 1422453 h 142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4166" h="1422453">
                <a:moveTo>
                  <a:pt x="0" y="1355545"/>
                </a:moveTo>
                <a:cubicBezTo>
                  <a:pt x="51110" y="1068401"/>
                  <a:pt x="102220" y="781257"/>
                  <a:pt x="267630" y="641867"/>
                </a:cubicBezTo>
                <a:cubicBezTo>
                  <a:pt x="433040" y="502477"/>
                  <a:pt x="841918" y="623282"/>
                  <a:pt x="992459" y="519204"/>
                </a:cubicBezTo>
                <a:cubicBezTo>
                  <a:pt x="1143000" y="415126"/>
                  <a:pt x="1222917" y="76872"/>
                  <a:pt x="1170878" y="17399"/>
                </a:cubicBezTo>
                <a:cubicBezTo>
                  <a:pt x="1118839" y="-42074"/>
                  <a:pt x="644913" y="62004"/>
                  <a:pt x="680225" y="162365"/>
                </a:cubicBezTo>
                <a:cubicBezTo>
                  <a:pt x="715537" y="262726"/>
                  <a:pt x="945996" y="537789"/>
                  <a:pt x="1382752" y="619565"/>
                </a:cubicBezTo>
                <a:cubicBezTo>
                  <a:pt x="1819508" y="701341"/>
                  <a:pt x="2769220" y="623282"/>
                  <a:pt x="3300761" y="653019"/>
                </a:cubicBezTo>
                <a:cubicBezTo>
                  <a:pt x="3832302" y="682756"/>
                  <a:pt x="4259766" y="669745"/>
                  <a:pt x="4572000" y="797984"/>
                </a:cubicBezTo>
                <a:cubicBezTo>
                  <a:pt x="4884234" y="926223"/>
                  <a:pt x="5174166" y="1422453"/>
                  <a:pt x="5174166" y="1422453"/>
                </a:cubicBezTo>
              </a:path>
            </a:pathLst>
          </a:custGeom>
          <a:noFill/>
          <a:ln w="28575">
            <a:solidFill>
              <a:srgbClr val="ED5B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556280" y="4527657"/>
            <a:ext cx="3253346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200" b="1" baseline="30000" dirty="0">
                <a:solidFill>
                  <a:srgbClr val="826463"/>
                </a:solidFill>
                <a:latin typeface="Arial" charset="0"/>
                <a:ea typeface="Arial" charset="0"/>
                <a:cs typeface="Arial" charset="0"/>
              </a:rPr>
              <a:t>Sophie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8" t="16401" r="32132" b="42650"/>
          <a:stretch/>
        </p:blipFill>
        <p:spPr>
          <a:xfrm>
            <a:off x="4264819" y="174084"/>
            <a:ext cx="1659520" cy="223176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419872" y="2684370"/>
            <a:ext cx="2520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Sophie and Tomas enjoy creating places which you can enjoy too!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1040" y="6392838"/>
            <a:ext cx="82094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000" b="1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0813" y="6392838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553520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9" t="20406" r="24240" b="42844"/>
          <a:stretch/>
        </p:blipFill>
        <p:spPr>
          <a:xfrm>
            <a:off x="6372200" y="2547664"/>
            <a:ext cx="2376264" cy="2520280"/>
          </a:xfrm>
          <a:prstGeom prst="rect">
            <a:avLst/>
          </a:prstGeom>
        </p:spPr>
      </p:pic>
      <p:sp>
        <p:nvSpPr>
          <p:cNvPr id="3" name="Round Same Side Corner Rectangle 2"/>
          <p:cNvSpPr/>
          <p:nvPr/>
        </p:nvSpPr>
        <p:spPr>
          <a:xfrm>
            <a:off x="3467082" y="4635896"/>
            <a:ext cx="2664296" cy="2222104"/>
          </a:xfrm>
          <a:prstGeom prst="round2Same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927050" y="4686675"/>
            <a:ext cx="2041251" cy="1371600"/>
          </a:xfrm>
          <a:custGeom>
            <a:avLst/>
            <a:gdLst>
              <a:gd name="connsiteX0" fmla="*/ 2419815 w 2419815"/>
              <a:gd name="connsiteY0" fmla="*/ 1371600 h 1371600"/>
              <a:gd name="connsiteX1" fmla="*/ 758283 w 2419815"/>
              <a:gd name="connsiteY1" fmla="*/ 1059366 h 1371600"/>
              <a:gd name="connsiteX2" fmla="*/ 0 w 2419815"/>
              <a:gd name="connsiteY2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9815" h="1371600">
                <a:moveTo>
                  <a:pt x="2419815" y="1371600"/>
                </a:moveTo>
                <a:cubicBezTo>
                  <a:pt x="1790700" y="1329783"/>
                  <a:pt x="1161585" y="1287966"/>
                  <a:pt x="758283" y="1059366"/>
                </a:cubicBezTo>
                <a:cubicBezTo>
                  <a:pt x="354981" y="830766"/>
                  <a:pt x="94785" y="178419"/>
                  <a:pt x="0" y="0"/>
                </a:cubicBezTo>
              </a:path>
            </a:pathLst>
          </a:custGeom>
          <a:ln w="28575">
            <a:solidFill>
              <a:srgbClr val="ED5B6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 flipH="1">
            <a:off x="5406044" y="4686675"/>
            <a:ext cx="2269740" cy="1371600"/>
          </a:xfrm>
          <a:custGeom>
            <a:avLst/>
            <a:gdLst>
              <a:gd name="connsiteX0" fmla="*/ 2419815 w 2419815"/>
              <a:gd name="connsiteY0" fmla="*/ 1371600 h 1371600"/>
              <a:gd name="connsiteX1" fmla="*/ 758283 w 2419815"/>
              <a:gd name="connsiteY1" fmla="*/ 1059366 h 1371600"/>
              <a:gd name="connsiteX2" fmla="*/ 0 w 2419815"/>
              <a:gd name="connsiteY2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9815" h="1371600">
                <a:moveTo>
                  <a:pt x="2419815" y="1371600"/>
                </a:moveTo>
                <a:cubicBezTo>
                  <a:pt x="1790700" y="1329783"/>
                  <a:pt x="1161585" y="1287966"/>
                  <a:pt x="758283" y="1059366"/>
                </a:cubicBezTo>
                <a:cubicBezTo>
                  <a:pt x="354981" y="830766"/>
                  <a:pt x="94785" y="178419"/>
                  <a:pt x="0" y="0"/>
                </a:cubicBezTo>
              </a:path>
            </a:pathLst>
          </a:custGeom>
          <a:ln w="28575">
            <a:solidFill>
              <a:srgbClr val="ED5B6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93516" y="4646078"/>
            <a:ext cx="975605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200" b="1" baseline="30000" dirty="0">
                <a:solidFill>
                  <a:srgbClr val="826463"/>
                </a:solidFill>
                <a:latin typeface="Arial" charset="0"/>
                <a:ea typeface="Arial" charset="0"/>
                <a:cs typeface="Arial" charset="0"/>
              </a:rPr>
              <a:t>Tomas</a:t>
            </a:r>
          </a:p>
        </p:txBody>
      </p:sp>
      <p:sp>
        <p:nvSpPr>
          <p:cNvPr id="7" name="Rectangle 6"/>
          <p:cNvSpPr/>
          <p:nvPr/>
        </p:nvSpPr>
        <p:spPr>
          <a:xfrm>
            <a:off x="3987505" y="6413266"/>
            <a:ext cx="1291870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200" b="1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Towncaster</a:t>
            </a:r>
            <a:endParaRPr lang="en-GB" sz="2200" b="1" baseline="30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2" t="8488" r="19515" b="55433"/>
          <a:stretch/>
        </p:blipFill>
        <p:spPr>
          <a:xfrm>
            <a:off x="439498" y="2450507"/>
            <a:ext cx="2697068" cy="24482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556280" y="4527657"/>
            <a:ext cx="3253346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200" b="1" baseline="30000" dirty="0">
                <a:solidFill>
                  <a:srgbClr val="826463"/>
                </a:solidFill>
                <a:latin typeface="Arial" charset="0"/>
                <a:ea typeface="Arial" charset="0"/>
                <a:cs typeface="Arial" charset="0"/>
              </a:rPr>
              <a:t>Sophie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48405" y="393010"/>
            <a:ext cx="22827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“ </a:t>
            </a:r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Architects need to know about lots of different things such as people’s needs, how to make things and how much things will cost.</a:t>
            </a:r>
            <a:r>
              <a:rPr lang="en-GB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”</a:t>
            </a:r>
          </a:p>
        </p:txBody>
      </p:sp>
      <p:sp>
        <p:nvSpPr>
          <p:cNvPr id="15" name="Freeform 14"/>
          <p:cNvSpPr/>
          <p:nvPr/>
        </p:nvSpPr>
        <p:spPr>
          <a:xfrm>
            <a:off x="2220905" y="2512508"/>
            <a:ext cx="476161" cy="507573"/>
          </a:xfrm>
          <a:custGeom>
            <a:avLst/>
            <a:gdLst>
              <a:gd name="connsiteX0" fmla="*/ 144966 w 613317"/>
              <a:gd name="connsiteY0" fmla="*/ 0 h 825191"/>
              <a:gd name="connsiteX1" fmla="*/ 0 w 613317"/>
              <a:gd name="connsiteY1" fmla="*/ 825191 h 825191"/>
              <a:gd name="connsiteX2" fmla="*/ 613317 w 613317"/>
              <a:gd name="connsiteY2" fmla="*/ 401444 h 825191"/>
              <a:gd name="connsiteX3" fmla="*/ 613317 w 613317"/>
              <a:gd name="connsiteY3" fmla="*/ 401444 h 825191"/>
              <a:gd name="connsiteX4" fmla="*/ 613317 w 613317"/>
              <a:gd name="connsiteY4" fmla="*/ 401444 h 8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17" h="825191">
                <a:moveTo>
                  <a:pt x="144966" y="0"/>
                </a:moveTo>
                <a:lnTo>
                  <a:pt x="0" y="825191"/>
                </a:lnTo>
                <a:lnTo>
                  <a:pt x="613317" y="401444"/>
                </a:lnTo>
                <a:lnTo>
                  <a:pt x="613317" y="401444"/>
                </a:lnTo>
                <a:lnTo>
                  <a:pt x="613317" y="401444"/>
                </a:lnTo>
              </a:path>
            </a:pathLst>
          </a:custGeom>
          <a:noFill/>
          <a:ln>
            <a:solidFill>
              <a:srgbClr val="FBD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695256" y="295029"/>
            <a:ext cx="584497" cy="568722"/>
          </a:xfrm>
          <a:custGeom>
            <a:avLst/>
            <a:gdLst>
              <a:gd name="connsiteX0" fmla="*/ 0 w 697091"/>
              <a:gd name="connsiteY0" fmla="*/ 0 h 892098"/>
              <a:gd name="connsiteX1" fmla="*/ 613317 w 697091"/>
              <a:gd name="connsiteY1" fmla="*/ 178420 h 892098"/>
              <a:gd name="connsiteX2" fmla="*/ 691375 w 697091"/>
              <a:gd name="connsiteY2" fmla="*/ 892098 h 89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091" h="892098">
                <a:moveTo>
                  <a:pt x="0" y="0"/>
                </a:moveTo>
                <a:cubicBezTo>
                  <a:pt x="249044" y="14868"/>
                  <a:pt x="498088" y="29737"/>
                  <a:pt x="613317" y="178420"/>
                </a:cubicBezTo>
                <a:cubicBezTo>
                  <a:pt x="728546" y="327103"/>
                  <a:pt x="691375" y="892098"/>
                  <a:pt x="691375" y="892098"/>
                </a:cubicBezTo>
              </a:path>
            </a:pathLst>
          </a:custGeom>
          <a:noFill/>
          <a:ln>
            <a:solidFill>
              <a:srgbClr val="FBD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5B6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1040" y="6392838"/>
            <a:ext cx="82094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000" b="1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0813" y="6392838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1473175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9" t="20406" r="24240" b="42844"/>
          <a:stretch/>
        </p:blipFill>
        <p:spPr>
          <a:xfrm>
            <a:off x="6372200" y="2547664"/>
            <a:ext cx="2376264" cy="2520280"/>
          </a:xfrm>
          <a:prstGeom prst="rect">
            <a:avLst/>
          </a:prstGeom>
        </p:spPr>
      </p:pic>
      <p:sp>
        <p:nvSpPr>
          <p:cNvPr id="3" name="Round Same Side Corner Rectangle 2"/>
          <p:cNvSpPr/>
          <p:nvPr/>
        </p:nvSpPr>
        <p:spPr>
          <a:xfrm>
            <a:off x="3467082" y="4635896"/>
            <a:ext cx="2664296" cy="2222104"/>
          </a:xfrm>
          <a:prstGeom prst="round2Same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927050" y="4686675"/>
            <a:ext cx="2041251" cy="1371600"/>
          </a:xfrm>
          <a:custGeom>
            <a:avLst/>
            <a:gdLst>
              <a:gd name="connsiteX0" fmla="*/ 2419815 w 2419815"/>
              <a:gd name="connsiteY0" fmla="*/ 1371600 h 1371600"/>
              <a:gd name="connsiteX1" fmla="*/ 758283 w 2419815"/>
              <a:gd name="connsiteY1" fmla="*/ 1059366 h 1371600"/>
              <a:gd name="connsiteX2" fmla="*/ 0 w 2419815"/>
              <a:gd name="connsiteY2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9815" h="1371600">
                <a:moveTo>
                  <a:pt x="2419815" y="1371600"/>
                </a:moveTo>
                <a:cubicBezTo>
                  <a:pt x="1790700" y="1329783"/>
                  <a:pt x="1161585" y="1287966"/>
                  <a:pt x="758283" y="1059366"/>
                </a:cubicBezTo>
                <a:cubicBezTo>
                  <a:pt x="354981" y="830766"/>
                  <a:pt x="94785" y="178419"/>
                  <a:pt x="0" y="0"/>
                </a:cubicBezTo>
              </a:path>
            </a:pathLst>
          </a:custGeom>
          <a:ln w="28575">
            <a:solidFill>
              <a:srgbClr val="ED5B6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 flipH="1">
            <a:off x="5406044" y="4686675"/>
            <a:ext cx="2269740" cy="1371600"/>
          </a:xfrm>
          <a:custGeom>
            <a:avLst/>
            <a:gdLst>
              <a:gd name="connsiteX0" fmla="*/ 2419815 w 2419815"/>
              <a:gd name="connsiteY0" fmla="*/ 1371600 h 1371600"/>
              <a:gd name="connsiteX1" fmla="*/ 758283 w 2419815"/>
              <a:gd name="connsiteY1" fmla="*/ 1059366 h 1371600"/>
              <a:gd name="connsiteX2" fmla="*/ 0 w 2419815"/>
              <a:gd name="connsiteY2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9815" h="1371600">
                <a:moveTo>
                  <a:pt x="2419815" y="1371600"/>
                </a:moveTo>
                <a:cubicBezTo>
                  <a:pt x="1790700" y="1329783"/>
                  <a:pt x="1161585" y="1287966"/>
                  <a:pt x="758283" y="1059366"/>
                </a:cubicBezTo>
                <a:cubicBezTo>
                  <a:pt x="354981" y="830766"/>
                  <a:pt x="94785" y="178419"/>
                  <a:pt x="0" y="0"/>
                </a:cubicBezTo>
              </a:path>
            </a:pathLst>
          </a:custGeom>
          <a:ln w="28575">
            <a:solidFill>
              <a:srgbClr val="ED5B6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93516" y="4646078"/>
            <a:ext cx="975605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200" b="1" baseline="30000" dirty="0">
                <a:solidFill>
                  <a:srgbClr val="826463"/>
                </a:solidFill>
                <a:latin typeface="Arial" charset="0"/>
                <a:ea typeface="Arial" charset="0"/>
                <a:cs typeface="Arial" charset="0"/>
              </a:rPr>
              <a:t>Tomas</a:t>
            </a:r>
          </a:p>
        </p:txBody>
      </p:sp>
      <p:sp>
        <p:nvSpPr>
          <p:cNvPr id="7" name="Rectangle 6"/>
          <p:cNvSpPr/>
          <p:nvPr/>
        </p:nvSpPr>
        <p:spPr>
          <a:xfrm>
            <a:off x="3987505" y="6413266"/>
            <a:ext cx="1291870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200" b="1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Towncaster</a:t>
            </a:r>
            <a:endParaRPr lang="en-GB" sz="2200" b="1" baseline="30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2" t="8488" r="19515" b="55433"/>
          <a:stretch/>
        </p:blipFill>
        <p:spPr>
          <a:xfrm>
            <a:off x="439498" y="2450507"/>
            <a:ext cx="2697068" cy="24482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556280" y="4527657"/>
            <a:ext cx="3253346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200" b="1" baseline="30000" dirty="0">
                <a:solidFill>
                  <a:srgbClr val="826463"/>
                </a:solidFill>
                <a:latin typeface="Arial" charset="0"/>
                <a:ea typeface="Arial" charset="0"/>
                <a:cs typeface="Arial" charset="0"/>
              </a:rPr>
              <a:t>Sophie</a:t>
            </a:r>
          </a:p>
        </p:txBody>
      </p:sp>
      <p:sp>
        <p:nvSpPr>
          <p:cNvPr id="15" name="Freeform 14"/>
          <p:cNvSpPr/>
          <p:nvPr/>
        </p:nvSpPr>
        <p:spPr>
          <a:xfrm>
            <a:off x="2123728" y="2315050"/>
            <a:ext cx="476161" cy="507573"/>
          </a:xfrm>
          <a:custGeom>
            <a:avLst/>
            <a:gdLst>
              <a:gd name="connsiteX0" fmla="*/ 144966 w 613317"/>
              <a:gd name="connsiteY0" fmla="*/ 0 h 825191"/>
              <a:gd name="connsiteX1" fmla="*/ 0 w 613317"/>
              <a:gd name="connsiteY1" fmla="*/ 825191 h 825191"/>
              <a:gd name="connsiteX2" fmla="*/ 613317 w 613317"/>
              <a:gd name="connsiteY2" fmla="*/ 401444 h 825191"/>
              <a:gd name="connsiteX3" fmla="*/ 613317 w 613317"/>
              <a:gd name="connsiteY3" fmla="*/ 401444 h 825191"/>
              <a:gd name="connsiteX4" fmla="*/ 613317 w 613317"/>
              <a:gd name="connsiteY4" fmla="*/ 401444 h 8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17" h="825191">
                <a:moveTo>
                  <a:pt x="144966" y="0"/>
                </a:moveTo>
                <a:lnTo>
                  <a:pt x="0" y="825191"/>
                </a:lnTo>
                <a:lnTo>
                  <a:pt x="613317" y="401444"/>
                </a:lnTo>
                <a:lnTo>
                  <a:pt x="613317" y="401444"/>
                </a:lnTo>
                <a:lnTo>
                  <a:pt x="613317" y="401444"/>
                </a:lnTo>
              </a:path>
            </a:pathLst>
          </a:custGeom>
          <a:noFill/>
          <a:ln>
            <a:solidFill>
              <a:srgbClr val="FBD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361869" y="1301627"/>
            <a:ext cx="252492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On the exciting architecture projects we’re designing for </a:t>
            </a:r>
            <a:r>
              <a:rPr lang="en-GB" dirty="0" err="1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Towncaster</a:t>
            </a:r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, we need to use mathematics to help work things out and would like you to help us with our sums.</a:t>
            </a:r>
            <a:r>
              <a:rPr lang="en-GB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Freeform 15"/>
          <p:cNvSpPr/>
          <p:nvPr/>
        </p:nvSpPr>
        <p:spPr>
          <a:xfrm flipH="1">
            <a:off x="4432033" y="1124311"/>
            <a:ext cx="656561" cy="568722"/>
          </a:xfrm>
          <a:custGeom>
            <a:avLst/>
            <a:gdLst>
              <a:gd name="connsiteX0" fmla="*/ 0 w 697091"/>
              <a:gd name="connsiteY0" fmla="*/ 0 h 892098"/>
              <a:gd name="connsiteX1" fmla="*/ 613317 w 697091"/>
              <a:gd name="connsiteY1" fmla="*/ 178420 h 892098"/>
              <a:gd name="connsiteX2" fmla="*/ 691375 w 697091"/>
              <a:gd name="connsiteY2" fmla="*/ 892098 h 89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091" h="892098">
                <a:moveTo>
                  <a:pt x="0" y="0"/>
                </a:moveTo>
                <a:cubicBezTo>
                  <a:pt x="249044" y="14868"/>
                  <a:pt x="498088" y="29737"/>
                  <a:pt x="613317" y="178420"/>
                </a:cubicBezTo>
                <a:cubicBezTo>
                  <a:pt x="728546" y="327103"/>
                  <a:pt x="691375" y="892098"/>
                  <a:pt x="691375" y="892098"/>
                </a:cubicBezTo>
              </a:path>
            </a:pathLst>
          </a:custGeom>
          <a:noFill/>
          <a:ln>
            <a:solidFill>
              <a:srgbClr val="FBD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5B60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 flipH="1">
            <a:off x="6805113" y="2802695"/>
            <a:ext cx="383596" cy="390353"/>
          </a:xfrm>
          <a:custGeom>
            <a:avLst/>
            <a:gdLst>
              <a:gd name="connsiteX0" fmla="*/ 144966 w 613317"/>
              <a:gd name="connsiteY0" fmla="*/ 0 h 825191"/>
              <a:gd name="connsiteX1" fmla="*/ 0 w 613317"/>
              <a:gd name="connsiteY1" fmla="*/ 825191 h 825191"/>
              <a:gd name="connsiteX2" fmla="*/ 613317 w 613317"/>
              <a:gd name="connsiteY2" fmla="*/ 401444 h 825191"/>
              <a:gd name="connsiteX3" fmla="*/ 613317 w 613317"/>
              <a:gd name="connsiteY3" fmla="*/ 401444 h 825191"/>
              <a:gd name="connsiteX4" fmla="*/ 613317 w 613317"/>
              <a:gd name="connsiteY4" fmla="*/ 401444 h 8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17" h="825191">
                <a:moveTo>
                  <a:pt x="144966" y="0"/>
                </a:moveTo>
                <a:lnTo>
                  <a:pt x="0" y="825191"/>
                </a:lnTo>
                <a:lnTo>
                  <a:pt x="613317" y="401444"/>
                </a:lnTo>
                <a:lnTo>
                  <a:pt x="613317" y="401444"/>
                </a:lnTo>
                <a:lnTo>
                  <a:pt x="613317" y="401444"/>
                </a:lnTo>
              </a:path>
            </a:pathLst>
          </a:custGeom>
          <a:noFill/>
          <a:ln>
            <a:solidFill>
              <a:srgbClr val="FBD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695256" y="295029"/>
            <a:ext cx="584497" cy="568722"/>
          </a:xfrm>
          <a:custGeom>
            <a:avLst/>
            <a:gdLst>
              <a:gd name="connsiteX0" fmla="*/ 0 w 697091"/>
              <a:gd name="connsiteY0" fmla="*/ 0 h 892098"/>
              <a:gd name="connsiteX1" fmla="*/ 613317 w 697091"/>
              <a:gd name="connsiteY1" fmla="*/ 178420 h 892098"/>
              <a:gd name="connsiteX2" fmla="*/ 691375 w 697091"/>
              <a:gd name="connsiteY2" fmla="*/ 892098 h 89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091" h="892098">
                <a:moveTo>
                  <a:pt x="0" y="0"/>
                </a:moveTo>
                <a:cubicBezTo>
                  <a:pt x="249044" y="14868"/>
                  <a:pt x="498088" y="29737"/>
                  <a:pt x="613317" y="178420"/>
                </a:cubicBezTo>
                <a:cubicBezTo>
                  <a:pt x="728546" y="327103"/>
                  <a:pt x="691375" y="892098"/>
                  <a:pt x="691375" y="892098"/>
                </a:cubicBezTo>
              </a:path>
            </a:pathLst>
          </a:custGeom>
          <a:noFill/>
          <a:ln>
            <a:solidFill>
              <a:srgbClr val="FBD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5B6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48405" y="393010"/>
            <a:ext cx="22827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BBCAD9"/>
                </a:solidFill>
                <a:latin typeface="Arial" charset="0"/>
                <a:ea typeface="Arial" charset="0"/>
                <a:cs typeface="Arial" charset="0"/>
              </a:rPr>
              <a:t>“ Architects need to know about lots of different things such as people’s needs, how to make things and how much things will cost.”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1040" y="6392838"/>
            <a:ext cx="82094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000" b="1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0813" y="6392838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1925602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4356556" y="1161836"/>
            <a:ext cx="2842648" cy="6732240"/>
          </a:xfrm>
          <a:prstGeom prst="round2SameRect">
            <a:avLst/>
          </a:prstGeom>
          <a:solidFill>
            <a:srgbClr val="FBD6D5"/>
          </a:solidFill>
          <a:ln>
            <a:solidFill>
              <a:srgbClr val="FBD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55776" y="1124744"/>
            <a:ext cx="60486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rial" charset="0"/>
                <a:ea typeface="Arial" charset="0"/>
                <a:cs typeface="Arial" charset="0"/>
              </a:rPr>
              <a:t>Architects Sophie and Tomas have been asked by the Mayor of </a:t>
            </a:r>
            <a:r>
              <a:rPr lang="en-GB" sz="2400" dirty="0" err="1">
                <a:latin typeface="Arial" charset="0"/>
                <a:ea typeface="Arial" charset="0"/>
                <a:cs typeface="Arial" charset="0"/>
              </a:rPr>
              <a:t>Towncaster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 to design a new Road Bridge for the city market which can be</a:t>
            </a:r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GB" sz="2400" dirty="0"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r>
              <a:rPr lang="en-GB" sz="24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_Long enough and high enough to cross the river</a:t>
            </a:r>
          </a:p>
          <a:p>
            <a:r>
              <a:rPr lang="en-GB" sz="24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_Strong enough to carry heavy vehicles</a:t>
            </a:r>
          </a:p>
          <a:p>
            <a:r>
              <a:rPr lang="en-GB" sz="24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_Light enough to save on materials</a:t>
            </a:r>
          </a:p>
          <a:p>
            <a:r>
              <a:rPr lang="en-GB" sz="24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_A beautiful and graceful structure for the City of </a:t>
            </a:r>
            <a:r>
              <a:rPr lang="en-GB" sz="24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Towncaster</a:t>
            </a:r>
            <a:r>
              <a:rPr lang="en-GB" sz="24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8" t="16401" r="32132" b="42650"/>
          <a:stretch/>
        </p:blipFill>
        <p:spPr>
          <a:xfrm>
            <a:off x="611560" y="1052736"/>
            <a:ext cx="1659520" cy="223176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1040" y="6392838"/>
            <a:ext cx="82094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000" b="1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0813" y="6392838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1065720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08" y="4649"/>
            <a:ext cx="9186415" cy="61003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8" t="16401" r="32132" b="42650"/>
          <a:stretch/>
        </p:blipFill>
        <p:spPr>
          <a:xfrm>
            <a:off x="3742240" y="4461606"/>
            <a:ext cx="1659520" cy="223176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95536" y="3273769"/>
            <a:ext cx="3024336" cy="2282596"/>
          </a:xfrm>
          <a:prstGeom prst="roundRect">
            <a:avLst/>
          </a:prstGeom>
          <a:solidFill>
            <a:srgbClr val="FBD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flipH="1">
            <a:off x="500316" y="3146400"/>
            <a:ext cx="656561" cy="568722"/>
          </a:xfrm>
          <a:custGeom>
            <a:avLst/>
            <a:gdLst>
              <a:gd name="connsiteX0" fmla="*/ 0 w 697091"/>
              <a:gd name="connsiteY0" fmla="*/ 0 h 892098"/>
              <a:gd name="connsiteX1" fmla="*/ 613317 w 697091"/>
              <a:gd name="connsiteY1" fmla="*/ 178420 h 892098"/>
              <a:gd name="connsiteX2" fmla="*/ 691375 w 697091"/>
              <a:gd name="connsiteY2" fmla="*/ 892098 h 89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091" h="892098">
                <a:moveTo>
                  <a:pt x="0" y="0"/>
                </a:moveTo>
                <a:cubicBezTo>
                  <a:pt x="249044" y="14868"/>
                  <a:pt x="498088" y="29737"/>
                  <a:pt x="613317" y="178420"/>
                </a:cubicBezTo>
                <a:cubicBezTo>
                  <a:pt x="728546" y="327103"/>
                  <a:pt x="691375" y="892098"/>
                  <a:pt x="691375" y="892098"/>
                </a:cubicBez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5B6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 rot="20778886" flipH="1">
            <a:off x="3513675" y="4653136"/>
            <a:ext cx="383596" cy="390353"/>
          </a:xfrm>
          <a:custGeom>
            <a:avLst/>
            <a:gdLst>
              <a:gd name="connsiteX0" fmla="*/ 144966 w 613317"/>
              <a:gd name="connsiteY0" fmla="*/ 0 h 825191"/>
              <a:gd name="connsiteX1" fmla="*/ 0 w 613317"/>
              <a:gd name="connsiteY1" fmla="*/ 825191 h 825191"/>
              <a:gd name="connsiteX2" fmla="*/ 613317 w 613317"/>
              <a:gd name="connsiteY2" fmla="*/ 401444 h 825191"/>
              <a:gd name="connsiteX3" fmla="*/ 613317 w 613317"/>
              <a:gd name="connsiteY3" fmla="*/ 401444 h 825191"/>
              <a:gd name="connsiteX4" fmla="*/ 613317 w 613317"/>
              <a:gd name="connsiteY4" fmla="*/ 401444 h 8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17" h="825191">
                <a:moveTo>
                  <a:pt x="144966" y="0"/>
                </a:moveTo>
                <a:lnTo>
                  <a:pt x="0" y="825191"/>
                </a:lnTo>
                <a:lnTo>
                  <a:pt x="613317" y="401444"/>
                </a:lnTo>
                <a:lnTo>
                  <a:pt x="613317" y="401444"/>
                </a:lnTo>
                <a:lnTo>
                  <a:pt x="613317" y="401444"/>
                </a:ln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7883" y="3548283"/>
            <a:ext cx="2799642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GB" sz="1600" dirty="0" err="1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Towncaster</a:t>
            </a: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 is a thriving city and needs to be connected to the regions of our nation.</a:t>
            </a:r>
          </a:p>
          <a:p>
            <a:pPr algn="ctr"/>
            <a:endParaRPr lang="en-GB" sz="16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But our roads are out of date and we need a new road bridge to span the river.”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44208" y="6127153"/>
            <a:ext cx="2654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Image: </a:t>
            </a:r>
            <a:r>
              <a:rPr lang="en-US" sz="800" dirty="0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Richard </a:t>
            </a:r>
            <a:r>
              <a:rPr lang="en-US" sz="800" dirty="0" err="1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Leeming</a:t>
            </a:r>
            <a:r>
              <a:rPr lang="en-US" sz="800" dirty="0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, 2008: </a:t>
            </a:r>
            <a:r>
              <a:rPr lang="en-US" sz="800" dirty="0" err="1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Milau</a:t>
            </a:r>
            <a:r>
              <a:rPr lang="en-US" sz="800" dirty="0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 Viaduct (</a:t>
            </a:r>
            <a:r>
              <a:rPr lang="en-US" sz="800" dirty="0" err="1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flikr.com</a:t>
            </a:r>
            <a:r>
              <a:rPr lang="en-US" sz="800" dirty="0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1040" y="6392838"/>
            <a:ext cx="82094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000" b="1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0813" y="6392838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1946485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8"/>
          <a:stretch/>
        </p:blipFill>
        <p:spPr>
          <a:xfrm>
            <a:off x="0" y="0"/>
            <a:ext cx="9144000" cy="61003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8" t="16401" r="32132" b="42650"/>
          <a:stretch/>
        </p:blipFill>
        <p:spPr>
          <a:xfrm>
            <a:off x="3742240" y="4461606"/>
            <a:ext cx="1659520" cy="223176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227928" y="2060848"/>
            <a:ext cx="2619539" cy="2272104"/>
          </a:xfrm>
          <a:prstGeom prst="roundRect">
            <a:avLst/>
          </a:prstGeom>
          <a:solidFill>
            <a:srgbClr val="FBD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flipH="1">
            <a:off x="5369750" y="1943231"/>
            <a:ext cx="656561" cy="568722"/>
          </a:xfrm>
          <a:custGeom>
            <a:avLst/>
            <a:gdLst>
              <a:gd name="connsiteX0" fmla="*/ 0 w 697091"/>
              <a:gd name="connsiteY0" fmla="*/ 0 h 892098"/>
              <a:gd name="connsiteX1" fmla="*/ 613317 w 697091"/>
              <a:gd name="connsiteY1" fmla="*/ 178420 h 892098"/>
              <a:gd name="connsiteX2" fmla="*/ 691375 w 697091"/>
              <a:gd name="connsiteY2" fmla="*/ 892098 h 89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091" h="892098">
                <a:moveTo>
                  <a:pt x="0" y="0"/>
                </a:moveTo>
                <a:cubicBezTo>
                  <a:pt x="249044" y="14868"/>
                  <a:pt x="498088" y="29737"/>
                  <a:pt x="613317" y="178420"/>
                </a:cubicBezTo>
                <a:cubicBezTo>
                  <a:pt x="728546" y="327103"/>
                  <a:pt x="691375" y="892098"/>
                  <a:pt x="691375" y="892098"/>
                </a:cubicBez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5B6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 rot="3090643" flipH="1">
            <a:off x="6840815" y="4474310"/>
            <a:ext cx="383596" cy="390353"/>
          </a:xfrm>
          <a:custGeom>
            <a:avLst/>
            <a:gdLst>
              <a:gd name="connsiteX0" fmla="*/ 144966 w 613317"/>
              <a:gd name="connsiteY0" fmla="*/ 0 h 825191"/>
              <a:gd name="connsiteX1" fmla="*/ 0 w 613317"/>
              <a:gd name="connsiteY1" fmla="*/ 825191 h 825191"/>
              <a:gd name="connsiteX2" fmla="*/ 613317 w 613317"/>
              <a:gd name="connsiteY2" fmla="*/ 401444 h 825191"/>
              <a:gd name="connsiteX3" fmla="*/ 613317 w 613317"/>
              <a:gd name="connsiteY3" fmla="*/ 401444 h 825191"/>
              <a:gd name="connsiteX4" fmla="*/ 613317 w 613317"/>
              <a:gd name="connsiteY4" fmla="*/ 401444 h 8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17" h="825191">
                <a:moveTo>
                  <a:pt x="144966" y="0"/>
                </a:moveTo>
                <a:lnTo>
                  <a:pt x="0" y="825191"/>
                </a:lnTo>
                <a:lnTo>
                  <a:pt x="613317" y="401444"/>
                </a:lnTo>
                <a:lnTo>
                  <a:pt x="613317" y="401444"/>
                </a:lnTo>
                <a:lnTo>
                  <a:pt x="613317" y="401444"/>
                </a:ln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2" t="8488" r="19515" b="55433"/>
          <a:stretch/>
        </p:blipFill>
        <p:spPr>
          <a:xfrm>
            <a:off x="5270560" y="4508091"/>
            <a:ext cx="2697068" cy="244827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250335" y="2246078"/>
            <a:ext cx="259713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00" dirty="0" smtClean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GB" sz="1600" dirty="0" err="1" smtClean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Towncaster</a:t>
            </a:r>
            <a:r>
              <a:rPr lang="en-GB" sz="1600" dirty="0" smtClean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, needs a new road bridge.</a:t>
            </a:r>
          </a:p>
          <a:p>
            <a:pPr algn="ctr"/>
            <a:endParaRPr lang="en-GB" sz="1600" dirty="0" smtClean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sz="1600" dirty="0" smtClean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A bridge for vehicles such as cars and lorries can be light and flexible like a suspension bridge</a:t>
            </a:r>
            <a:r>
              <a:rPr lang="en-GB" sz="1700" dirty="0" smtClean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”</a:t>
            </a:r>
            <a:endParaRPr lang="en-GB" sz="17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4208" y="6127153"/>
            <a:ext cx="2654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Image: </a:t>
            </a:r>
            <a:r>
              <a:rPr lang="en-US" sz="800" dirty="0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Alex Levitt, 2015: Humber Bridge (</a:t>
            </a:r>
            <a:r>
              <a:rPr lang="en-US" sz="800" dirty="0" err="1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commons.wikimedia.org</a:t>
            </a:r>
            <a:r>
              <a:rPr lang="en-US" sz="800" dirty="0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1040" y="6392838"/>
            <a:ext cx="82094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000" b="1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0813" y="6392838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1976548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</TotalTime>
  <Words>764</Words>
  <Application>Microsoft Macintosh PowerPoint</Application>
  <PresentationFormat>On-screen Show (4:3)</PresentationFormat>
  <Paragraphs>139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Bariol</vt:lpstr>
      <vt:lpstr>Bariol Thin</vt:lpstr>
      <vt:lpstr>Bariol-Regular</vt:lpstr>
      <vt:lpstr>Bariol-Thin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</dc:creator>
  <cp:lastModifiedBy>Fielding, Ashleigh-Paige</cp:lastModifiedBy>
  <cp:revision>92</cp:revision>
  <dcterms:created xsi:type="dcterms:W3CDTF">2018-01-03T17:30:49Z</dcterms:created>
  <dcterms:modified xsi:type="dcterms:W3CDTF">2019-04-14T19:16:29Z</dcterms:modified>
</cp:coreProperties>
</file>