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8" r:id="rId3"/>
    <p:sldId id="290" r:id="rId4"/>
    <p:sldId id="293" r:id="rId5"/>
    <p:sldId id="291" r:id="rId6"/>
    <p:sldId id="292" r:id="rId7"/>
    <p:sldId id="294" r:id="rId8"/>
    <p:sldId id="295" r:id="rId9"/>
    <p:sldId id="297" r:id="rId10"/>
    <p:sldId id="296" r:id="rId11"/>
    <p:sldId id="325" r:id="rId12"/>
    <p:sldId id="327" r:id="rId13"/>
    <p:sldId id="328" r:id="rId14"/>
    <p:sldId id="319" r:id="rId15"/>
    <p:sldId id="329" r:id="rId16"/>
    <p:sldId id="330" r:id="rId17"/>
    <p:sldId id="318" r:id="rId18"/>
    <p:sldId id="320" r:id="rId19"/>
    <p:sldId id="331" r:id="rId20"/>
    <p:sldId id="332" r:id="rId21"/>
    <p:sldId id="3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B60"/>
    <a:srgbClr val="2C4257"/>
    <a:srgbClr val="570921"/>
    <a:srgbClr val="F3777F"/>
    <a:srgbClr val="B1C8E6"/>
    <a:srgbClr val="BBCAD9"/>
    <a:srgbClr val="FBD6D5"/>
    <a:srgbClr val="FFEEEE"/>
    <a:srgbClr val="826463"/>
    <a:srgbClr val="89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9"/>
    <p:restoredTop sz="94755"/>
  </p:normalViewPr>
  <p:slideViewPr>
    <p:cSldViewPr showGuides="1">
      <p:cViewPr>
        <p:scale>
          <a:sx n="68" d="100"/>
          <a:sy n="68" d="100"/>
        </p:scale>
        <p:origin x="1504" y="728"/>
      </p:cViewPr>
      <p:guideLst>
        <p:guide orient="horz" pos="216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532379" y="2184653"/>
            <a:ext cx="2520282" cy="5585040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3797" y="3245495"/>
            <a:ext cx="3029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7038" y="3264395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48" y="479291"/>
            <a:ext cx="3821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Market Hall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041" y="38569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Numbers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Decimals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Measurement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Formulae		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Currency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Geometry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Proportion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5098" y="3861048"/>
            <a:ext cx="1726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Structures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Materials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Form and Aesthetics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Space Planning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Economics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7133" y="2781799"/>
            <a:ext cx="4195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DO SOME MATHS!’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046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Learning_Mathematics</a:t>
            </a:r>
            <a:r>
              <a:rPr lang="en-GB" baseline="30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81" y="-315305"/>
            <a:ext cx="4847409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 b="9623"/>
          <a:stretch/>
        </p:blipFill>
        <p:spPr>
          <a:xfrm>
            <a:off x="0" y="-59796"/>
            <a:ext cx="9144000" cy="61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5074" y="1818692"/>
            <a:ext cx="2674758" cy="280308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427295" y="1667507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663960" flipH="1">
            <a:off x="1556592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4724" y="2085326"/>
            <a:ext cx="2487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Yes it’s a place where people can buy things they need but also enjoy themselves as well.  My daughter Sam loves to go to the market with her friend </a:t>
            </a:r>
            <a:r>
              <a:rPr lang="en-GB" sz="14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Peiter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to get their hair done have a meal at the café. She always brings me home a beautiful bunch of flowers.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6127153"/>
            <a:ext cx="2006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Cindy Gustafson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pexels.com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87376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 b="9623"/>
          <a:stretch/>
        </p:blipFill>
        <p:spPr>
          <a:xfrm>
            <a:off x="0" y="-59796"/>
            <a:ext cx="9144000" cy="612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2280" y="6127153"/>
            <a:ext cx="2006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Cindy Gustafson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pexels.com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96136" y="2370790"/>
            <a:ext cx="2617560" cy="2048385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5862911" y="2234655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6992208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20690" y="2542258"/>
            <a:ext cx="25930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Petals and leaves, what a great idea for a canopy on stalks which can float over all over the market stalls. I think it might be an expensive project, so we will need some help to work this out.”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263" y="6453336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9702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 b="9623"/>
          <a:stretch/>
        </p:blipFill>
        <p:spPr>
          <a:xfrm>
            <a:off x="0" y="-59796"/>
            <a:ext cx="9144000" cy="61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74125" y="2204864"/>
            <a:ext cx="2617560" cy="1936824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3706370" y="2082985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4870197" y="4153503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72597" y="2280002"/>
            <a:ext cx="259300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new market will need to be big enough to for 40 market stalls. Make sure it works well but only costs £5,000,000, five million pounds and looks fantastic.”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2280" y="6127153"/>
            <a:ext cx="2006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Cindy Gustafson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pexels.com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6429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"/>
          <a:stretch/>
        </p:blipFill>
        <p:spPr>
          <a:xfrm flipH="1">
            <a:off x="0" y="-132530"/>
            <a:ext cx="9144000" cy="6148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520" y="2852936"/>
            <a:ext cx="2617560" cy="1689384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415401" y="2693926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663960" flipH="1">
            <a:off x="1556592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5074" y="3054822"/>
            <a:ext cx="2593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can work out what we need by building a model to test out our ideas. Architects like Sophie and I do this all the time”</a:t>
            </a:r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6127153"/>
            <a:ext cx="200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John Lord, 2008, Stanstead Airport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flikr.com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82630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2355" y="659783"/>
            <a:ext cx="25589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“We are going to make ‘stalks’ or columns for our canopy using straws which we can fix to a big piece of cardboard which is going to be the ground.”</a:t>
            </a:r>
          </a:p>
          <a:p>
            <a:pPr algn="ctr"/>
            <a:endParaRPr lang="en-GB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60235" y="375216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28876" y="1981045"/>
            <a:ext cx="6206565" cy="5624655"/>
          </a:xfrm>
          <a:custGeom>
            <a:avLst/>
            <a:gdLst>
              <a:gd name="connsiteX0" fmla="*/ 685800 w 6830229"/>
              <a:gd name="connsiteY0" fmla="*/ 905030 h 5624655"/>
              <a:gd name="connsiteX1" fmla="*/ 2085975 w 6830229"/>
              <a:gd name="connsiteY1" fmla="*/ 905030 h 5624655"/>
              <a:gd name="connsiteX2" fmla="*/ 3514725 w 6830229"/>
              <a:gd name="connsiteY2" fmla="*/ 47780 h 5624655"/>
              <a:gd name="connsiteX3" fmla="*/ 5800725 w 6830229"/>
              <a:gd name="connsiteY3" fmla="*/ 362105 h 5624655"/>
              <a:gd name="connsiteX4" fmla="*/ 6829425 w 6830229"/>
              <a:gd name="connsiteY4" fmla="*/ 2448080 h 5624655"/>
              <a:gd name="connsiteX5" fmla="*/ 5943600 w 6830229"/>
              <a:gd name="connsiteY5" fmla="*/ 4076855 h 5624655"/>
              <a:gd name="connsiteX6" fmla="*/ 4429125 w 6830229"/>
              <a:gd name="connsiteY6" fmla="*/ 4305455 h 5624655"/>
              <a:gd name="connsiteX7" fmla="*/ 4886325 w 6830229"/>
              <a:gd name="connsiteY7" fmla="*/ 3819680 h 5624655"/>
              <a:gd name="connsiteX8" fmla="*/ 5172075 w 6830229"/>
              <a:gd name="connsiteY8" fmla="*/ 4905530 h 5624655"/>
              <a:gd name="connsiteX9" fmla="*/ 1457325 w 6830229"/>
              <a:gd name="connsiteY9" fmla="*/ 5619905 h 5624655"/>
              <a:gd name="connsiteX10" fmla="*/ 114300 w 6830229"/>
              <a:gd name="connsiteY10" fmla="*/ 4562630 h 5624655"/>
              <a:gd name="connsiteX11" fmla="*/ 114300 w 6830229"/>
              <a:gd name="connsiteY11" fmla="*/ 3076730 h 5624655"/>
              <a:gd name="connsiteX12" fmla="*/ 0 w 6830229"/>
              <a:gd name="connsiteY12" fmla="*/ 2905280 h 5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0229" h="5624655">
                <a:moveTo>
                  <a:pt x="685800" y="905030"/>
                </a:moveTo>
                <a:cubicBezTo>
                  <a:pt x="1150144" y="976467"/>
                  <a:pt x="1614488" y="1047905"/>
                  <a:pt x="2085975" y="905030"/>
                </a:cubicBezTo>
                <a:cubicBezTo>
                  <a:pt x="2557463" y="762155"/>
                  <a:pt x="2895600" y="138267"/>
                  <a:pt x="3514725" y="47780"/>
                </a:cubicBezTo>
                <a:cubicBezTo>
                  <a:pt x="4133850" y="-42707"/>
                  <a:pt x="5248275" y="-37945"/>
                  <a:pt x="5800725" y="362105"/>
                </a:cubicBezTo>
                <a:cubicBezTo>
                  <a:pt x="6353175" y="762155"/>
                  <a:pt x="6805613" y="1828955"/>
                  <a:pt x="6829425" y="2448080"/>
                </a:cubicBezTo>
                <a:cubicBezTo>
                  <a:pt x="6853237" y="3067205"/>
                  <a:pt x="6343650" y="3767293"/>
                  <a:pt x="5943600" y="4076855"/>
                </a:cubicBezTo>
                <a:cubicBezTo>
                  <a:pt x="5543550" y="4386417"/>
                  <a:pt x="4605338" y="4348318"/>
                  <a:pt x="4429125" y="4305455"/>
                </a:cubicBezTo>
                <a:cubicBezTo>
                  <a:pt x="4252913" y="4262593"/>
                  <a:pt x="4762500" y="3719668"/>
                  <a:pt x="4886325" y="3819680"/>
                </a:cubicBezTo>
                <a:cubicBezTo>
                  <a:pt x="5010150" y="3919692"/>
                  <a:pt x="5743575" y="4605493"/>
                  <a:pt x="5172075" y="4905530"/>
                </a:cubicBezTo>
                <a:cubicBezTo>
                  <a:pt x="4600575" y="5205567"/>
                  <a:pt x="2300288" y="5677055"/>
                  <a:pt x="1457325" y="5619905"/>
                </a:cubicBezTo>
                <a:cubicBezTo>
                  <a:pt x="614362" y="5562755"/>
                  <a:pt x="338137" y="4986492"/>
                  <a:pt x="114300" y="4562630"/>
                </a:cubicBezTo>
                <a:cubicBezTo>
                  <a:pt x="-109537" y="4138768"/>
                  <a:pt x="133350" y="3352955"/>
                  <a:pt x="114300" y="3076730"/>
                </a:cubicBezTo>
                <a:cubicBezTo>
                  <a:pt x="95250" y="2800505"/>
                  <a:pt x="0" y="2905280"/>
                  <a:pt x="0" y="290528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87" y="1769458"/>
            <a:ext cx="7018996" cy="49612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7570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7" y="1787747"/>
            <a:ext cx="7096564" cy="501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97322" y="584566"/>
            <a:ext cx="25589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“That looks very effective. The triangle shapes will make the structure light and strong.  Look, we can use the model to show where we can put the market stalls.”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60235" y="375216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28876" y="1981045"/>
            <a:ext cx="6206565" cy="5624655"/>
          </a:xfrm>
          <a:custGeom>
            <a:avLst/>
            <a:gdLst>
              <a:gd name="connsiteX0" fmla="*/ 685800 w 6830229"/>
              <a:gd name="connsiteY0" fmla="*/ 905030 h 5624655"/>
              <a:gd name="connsiteX1" fmla="*/ 2085975 w 6830229"/>
              <a:gd name="connsiteY1" fmla="*/ 905030 h 5624655"/>
              <a:gd name="connsiteX2" fmla="*/ 3514725 w 6830229"/>
              <a:gd name="connsiteY2" fmla="*/ 47780 h 5624655"/>
              <a:gd name="connsiteX3" fmla="*/ 5800725 w 6830229"/>
              <a:gd name="connsiteY3" fmla="*/ 362105 h 5624655"/>
              <a:gd name="connsiteX4" fmla="*/ 6829425 w 6830229"/>
              <a:gd name="connsiteY4" fmla="*/ 2448080 h 5624655"/>
              <a:gd name="connsiteX5" fmla="*/ 5943600 w 6830229"/>
              <a:gd name="connsiteY5" fmla="*/ 4076855 h 5624655"/>
              <a:gd name="connsiteX6" fmla="*/ 4429125 w 6830229"/>
              <a:gd name="connsiteY6" fmla="*/ 4305455 h 5624655"/>
              <a:gd name="connsiteX7" fmla="*/ 4886325 w 6830229"/>
              <a:gd name="connsiteY7" fmla="*/ 3819680 h 5624655"/>
              <a:gd name="connsiteX8" fmla="*/ 5172075 w 6830229"/>
              <a:gd name="connsiteY8" fmla="*/ 4905530 h 5624655"/>
              <a:gd name="connsiteX9" fmla="*/ 1457325 w 6830229"/>
              <a:gd name="connsiteY9" fmla="*/ 5619905 h 5624655"/>
              <a:gd name="connsiteX10" fmla="*/ 114300 w 6830229"/>
              <a:gd name="connsiteY10" fmla="*/ 4562630 h 5624655"/>
              <a:gd name="connsiteX11" fmla="*/ 114300 w 6830229"/>
              <a:gd name="connsiteY11" fmla="*/ 3076730 h 5624655"/>
              <a:gd name="connsiteX12" fmla="*/ 0 w 6830229"/>
              <a:gd name="connsiteY12" fmla="*/ 2905280 h 5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0229" h="5624655">
                <a:moveTo>
                  <a:pt x="685800" y="905030"/>
                </a:moveTo>
                <a:cubicBezTo>
                  <a:pt x="1150144" y="976467"/>
                  <a:pt x="1614488" y="1047905"/>
                  <a:pt x="2085975" y="905030"/>
                </a:cubicBezTo>
                <a:cubicBezTo>
                  <a:pt x="2557463" y="762155"/>
                  <a:pt x="2895600" y="138267"/>
                  <a:pt x="3514725" y="47780"/>
                </a:cubicBezTo>
                <a:cubicBezTo>
                  <a:pt x="4133850" y="-42707"/>
                  <a:pt x="5248275" y="-37945"/>
                  <a:pt x="5800725" y="362105"/>
                </a:cubicBezTo>
                <a:cubicBezTo>
                  <a:pt x="6353175" y="762155"/>
                  <a:pt x="6805613" y="1828955"/>
                  <a:pt x="6829425" y="2448080"/>
                </a:cubicBezTo>
                <a:cubicBezTo>
                  <a:pt x="6853237" y="3067205"/>
                  <a:pt x="6343650" y="3767293"/>
                  <a:pt x="5943600" y="4076855"/>
                </a:cubicBezTo>
                <a:cubicBezTo>
                  <a:pt x="5543550" y="4386417"/>
                  <a:pt x="4605338" y="4348318"/>
                  <a:pt x="4429125" y="4305455"/>
                </a:cubicBezTo>
                <a:cubicBezTo>
                  <a:pt x="4252913" y="4262593"/>
                  <a:pt x="4762500" y="3719668"/>
                  <a:pt x="4886325" y="3819680"/>
                </a:cubicBezTo>
                <a:cubicBezTo>
                  <a:pt x="5010150" y="3919692"/>
                  <a:pt x="5743575" y="4605493"/>
                  <a:pt x="5172075" y="4905530"/>
                </a:cubicBezTo>
                <a:cubicBezTo>
                  <a:pt x="4600575" y="5205567"/>
                  <a:pt x="2300288" y="5677055"/>
                  <a:pt x="1457325" y="5619905"/>
                </a:cubicBezTo>
                <a:cubicBezTo>
                  <a:pt x="614362" y="5562755"/>
                  <a:pt x="338137" y="4986492"/>
                  <a:pt x="114300" y="4562630"/>
                </a:cubicBezTo>
                <a:cubicBezTo>
                  <a:pt x="-109537" y="4138768"/>
                  <a:pt x="133350" y="3352955"/>
                  <a:pt x="114300" y="3076730"/>
                </a:cubicBezTo>
                <a:cubicBezTo>
                  <a:pt x="95250" y="2800505"/>
                  <a:pt x="0" y="2905280"/>
                  <a:pt x="0" y="290528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23881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5603" y="1331448"/>
            <a:ext cx="25589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“Finally we can add our petals and leaves to create a beautiful roof on our model.”</a:t>
            </a:r>
          </a:p>
          <a:p>
            <a:pPr algn="ctr"/>
            <a:endParaRPr lang="en-GB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pPr algn="ctr"/>
            <a:endParaRPr lang="en-GB" sz="20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96401" y="1123102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7" y="1787747"/>
            <a:ext cx="7096564" cy="50160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0799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Tomas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817" y="2726445"/>
            <a:ext cx="3290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What a useful model. Can we use it to work out how much the project will cost and if we have enough room for all the stalls we need?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82" y="4093951"/>
            <a:ext cx="2346028" cy="3319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1925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252536" y="338757"/>
            <a:ext cx="7632848" cy="2373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1907" y="485990"/>
            <a:ext cx="5071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“Our research tells us that each column can be made in Europe, shipped to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and installed for 90,000 Euros each </a:t>
            </a:r>
          </a:p>
          <a:p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Pound is  worth 1.125 Euros.”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9"/>
          <a:stretch/>
        </p:blipFill>
        <p:spPr>
          <a:xfrm>
            <a:off x="-51002" y="2732337"/>
            <a:ext cx="3207044" cy="32169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83768" y="3775877"/>
            <a:ext cx="7183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          </a:t>
            </a:r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Cost 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of one Column in Euros</a:t>
            </a: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Cost of One Column in Pounds  =  </a:t>
            </a:r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-------------------------------------------</a:t>
            </a:r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        </a:t>
            </a:r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Pounds 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Euro Exchange Rate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Cost of columns =  Number of Columns x Cost of One Column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 flipH="1">
            <a:off x="-693143" y="956455"/>
            <a:ext cx="2607807" cy="2520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85111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252536" y="338757"/>
            <a:ext cx="7632848" cy="2166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4047" y="566051"/>
            <a:ext cx="5071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“Our research tells us that each stall can be made on site for £13,500 each.</a:t>
            </a:r>
          </a:p>
          <a:p>
            <a:endParaRPr lang="en-GB" sz="2000" dirty="0" smtClean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we order more than 35 stalls then they cost less at £ £10,500  each.”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1800" y="5085184"/>
            <a:ext cx="713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Cost of Market Stalls is  =  Number of Stalls  x  Cost of One Stall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 flipH="1">
            <a:off x="-618365" y="704286"/>
            <a:ext cx="2607807" cy="2520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3"/>
          <a:stretch/>
        </p:blipFill>
        <p:spPr>
          <a:xfrm>
            <a:off x="126135" y="2762021"/>
            <a:ext cx="4211585" cy="34032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1278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728" y="4005064"/>
            <a:ext cx="4796512" cy="678599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6588224" y="4149080"/>
            <a:ext cx="2304256" cy="225412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2240" y="4365103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the buildings and places where we live, work and love to visit.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252536" y="338757"/>
            <a:ext cx="7632848" cy="2166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4047" y="566051"/>
            <a:ext cx="5071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“Our research tells us that the cost to install the roof is £1,200 per square metre.</a:t>
            </a:r>
          </a:p>
          <a:p>
            <a:endParaRPr lang="en-GB" sz="2000" dirty="0" smtClean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scale of the model is 1:100</a:t>
            </a:r>
          </a:p>
          <a:p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So, 1cm on your model is 1m in real life.</a:t>
            </a:r>
            <a:r>
              <a:rPr lang="en-GB" sz="2000" b="1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9992" y="3233209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Cost of roof is  = </a:t>
            </a:r>
          </a:p>
          <a:p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Area of Roof x Cost of 1 square metre.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9992" y="4784429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Area of Roof in square meters</a:t>
            </a:r>
          </a:p>
          <a:p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Area of Model Roof in square centimetres </a:t>
            </a:r>
            <a:endParaRPr lang="en-GB" baseline="30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 flipH="1">
            <a:off x="-618365" y="704286"/>
            <a:ext cx="2607807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>
          <a:xfrm>
            <a:off x="-68434" y="338757"/>
            <a:ext cx="4847409" cy="58265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96241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6377" y="1034732"/>
            <a:ext cx="4779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“So we can add these up to find the total cost of the new market roof.</a:t>
            </a:r>
          </a:p>
          <a:p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How did we do?”</a:t>
            </a:r>
          </a:p>
        </p:txBody>
      </p:sp>
      <p:sp>
        <p:nvSpPr>
          <p:cNvPr id="8" name="Freeform 7"/>
          <p:cNvSpPr/>
          <p:nvPr/>
        </p:nvSpPr>
        <p:spPr>
          <a:xfrm>
            <a:off x="6424981" y="757928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70786" y="5563204"/>
            <a:ext cx="519850" cy="448171"/>
          </a:xfrm>
          <a:custGeom>
            <a:avLst/>
            <a:gdLst>
              <a:gd name="connsiteX0" fmla="*/ 265574 w 743777"/>
              <a:gd name="connsiteY0" fmla="*/ 11151 h 641222"/>
              <a:gd name="connsiteX1" fmla="*/ 20247 w 743777"/>
              <a:gd name="connsiteY1" fmla="*/ 423746 h 641222"/>
              <a:gd name="connsiteX2" fmla="*/ 733926 w 743777"/>
              <a:gd name="connsiteY2" fmla="*/ 624468 h 641222"/>
              <a:gd name="connsiteX3" fmla="*/ 455145 w 743777"/>
              <a:gd name="connsiteY3" fmla="*/ 0 h 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77" h="641222">
                <a:moveTo>
                  <a:pt x="265574" y="11151"/>
                </a:moveTo>
                <a:cubicBezTo>
                  <a:pt x="103881" y="166339"/>
                  <a:pt x="-57812" y="321527"/>
                  <a:pt x="20247" y="423746"/>
                </a:cubicBezTo>
                <a:cubicBezTo>
                  <a:pt x="98306" y="525965"/>
                  <a:pt x="661443" y="695092"/>
                  <a:pt x="733926" y="624468"/>
                </a:cubicBezTo>
                <a:cubicBezTo>
                  <a:pt x="806409" y="553844"/>
                  <a:pt x="455145" y="0"/>
                  <a:pt x="455145" y="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97069" y="3056276"/>
            <a:ext cx="1664137" cy="2113156"/>
          </a:xfrm>
          <a:custGeom>
            <a:avLst/>
            <a:gdLst>
              <a:gd name="connsiteX0" fmla="*/ 706198 w 2380970"/>
              <a:gd name="connsiteY0" fmla="*/ 3023406 h 3023406"/>
              <a:gd name="connsiteX1" fmla="*/ 761954 w 2380970"/>
              <a:gd name="connsiteY1" fmla="*/ 2343182 h 3023406"/>
              <a:gd name="connsiteX2" fmla="*/ 1219154 w 2380970"/>
              <a:gd name="connsiteY2" fmla="*/ 1941738 h 3023406"/>
              <a:gd name="connsiteX3" fmla="*/ 1709807 w 2380970"/>
              <a:gd name="connsiteY3" fmla="*/ 1618352 h 3023406"/>
              <a:gd name="connsiteX4" fmla="*/ 1999739 w 2380970"/>
              <a:gd name="connsiteY4" fmla="*/ 793162 h 3023406"/>
              <a:gd name="connsiteX5" fmla="*/ 1575993 w 2380970"/>
              <a:gd name="connsiteY5" fmla="*/ 436323 h 3023406"/>
              <a:gd name="connsiteX6" fmla="*/ 851163 w 2380970"/>
              <a:gd name="connsiteY6" fmla="*/ 681650 h 3023406"/>
              <a:gd name="connsiteX7" fmla="*/ 460871 w 2380970"/>
              <a:gd name="connsiteY7" fmla="*/ 1172304 h 3023406"/>
              <a:gd name="connsiteX8" fmla="*/ 561232 w 2380970"/>
              <a:gd name="connsiteY8" fmla="*/ 1540294 h 3023406"/>
              <a:gd name="connsiteX9" fmla="*/ 315905 w 2380970"/>
              <a:gd name="connsiteY9" fmla="*/ 1696411 h 3023406"/>
              <a:gd name="connsiteX10" fmla="*/ 37124 w 2380970"/>
              <a:gd name="connsiteY10" fmla="*/ 982733 h 3023406"/>
              <a:gd name="connsiteX11" fmla="*/ 1208002 w 2380970"/>
              <a:gd name="connsiteY11" fmla="*/ 57182 h 3023406"/>
              <a:gd name="connsiteX12" fmla="*/ 2278520 w 2380970"/>
              <a:gd name="connsiteY12" fmla="*/ 246752 h 3023406"/>
              <a:gd name="connsiteX13" fmla="*/ 2211612 w 2380970"/>
              <a:gd name="connsiteY13" fmla="*/ 1451084 h 3023406"/>
              <a:gd name="connsiteX14" fmla="*/ 1163398 w 2380970"/>
              <a:gd name="connsiteY14" fmla="*/ 2432391 h 3023406"/>
              <a:gd name="connsiteX15" fmla="*/ 996129 w 2380970"/>
              <a:gd name="connsiteY15" fmla="*/ 2945348 h 30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0970" h="3023406">
                <a:moveTo>
                  <a:pt x="706198" y="3023406"/>
                </a:moveTo>
                <a:cubicBezTo>
                  <a:pt x="691329" y="2773433"/>
                  <a:pt x="676461" y="2523460"/>
                  <a:pt x="761954" y="2343182"/>
                </a:cubicBezTo>
                <a:cubicBezTo>
                  <a:pt x="847447" y="2162904"/>
                  <a:pt x="1061179" y="2062543"/>
                  <a:pt x="1219154" y="1941738"/>
                </a:cubicBezTo>
                <a:cubicBezTo>
                  <a:pt x="1377129" y="1820933"/>
                  <a:pt x="1579710" y="1809781"/>
                  <a:pt x="1709807" y="1618352"/>
                </a:cubicBezTo>
                <a:cubicBezTo>
                  <a:pt x="1839904" y="1426923"/>
                  <a:pt x="2022041" y="990167"/>
                  <a:pt x="1999739" y="793162"/>
                </a:cubicBezTo>
                <a:cubicBezTo>
                  <a:pt x="1977437" y="596157"/>
                  <a:pt x="1767422" y="454908"/>
                  <a:pt x="1575993" y="436323"/>
                </a:cubicBezTo>
                <a:cubicBezTo>
                  <a:pt x="1384564" y="417738"/>
                  <a:pt x="1037017" y="558987"/>
                  <a:pt x="851163" y="681650"/>
                </a:cubicBezTo>
                <a:cubicBezTo>
                  <a:pt x="665309" y="804313"/>
                  <a:pt x="509193" y="1029197"/>
                  <a:pt x="460871" y="1172304"/>
                </a:cubicBezTo>
                <a:cubicBezTo>
                  <a:pt x="412549" y="1315411"/>
                  <a:pt x="585393" y="1452943"/>
                  <a:pt x="561232" y="1540294"/>
                </a:cubicBezTo>
                <a:cubicBezTo>
                  <a:pt x="537071" y="1627645"/>
                  <a:pt x="403256" y="1789338"/>
                  <a:pt x="315905" y="1696411"/>
                </a:cubicBezTo>
                <a:cubicBezTo>
                  <a:pt x="228554" y="1603484"/>
                  <a:pt x="-111559" y="1255938"/>
                  <a:pt x="37124" y="982733"/>
                </a:cubicBezTo>
                <a:cubicBezTo>
                  <a:pt x="185807" y="709528"/>
                  <a:pt x="834436" y="179845"/>
                  <a:pt x="1208002" y="57182"/>
                </a:cubicBezTo>
                <a:cubicBezTo>
                  <a:pt x="1581568" y="-65482"/>
                  <a:pt x="2111252" y="14435"/>
                  <a:pt x="2278520" y="246752"/>
                </a:cubicBezTo>
                <a:cubicBezTo>
                  <a:pt x="2445788" y="479069"/>
                  <a:pt x="2397466" y="1086811"/>
                  <a:pt x="2211612" y="1451084"/>
                </a:cubicBezTo>
                <a:cubicBezTo>
                  <a:pt x="2025758" y="1815357"/>
                  <a:pt x="1365978" y="2183347"/>
                  <a:pt x="1163398" y="2432391"/>
                </a:cubicBezTo>
                <a:cubicBezTo>
                  <a:pt x="960818" y="2681435"/>
                  <a:pt x="1025866" y="2859855"/>
                  <a:pt x="996129" y="2945348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136" y="3426052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Cost of Columns</a:t>
            </a:r>
          </a:p>
          <a:p>
            <a:endParaRPr lang="en-GB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          +</a:t>
            </a:r>
          </a:p>
          <a:p>
            <a:endParaRPr lang="en-GB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Cost of Stalls</a:t>
            </a:r>
          </a:p>
          <a:p>
            <a:endParaRPr lang="en-GB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           +</a:t>
            </a:r>
          </a:p>
          <a:p>
            <a:endParaRPr lang="en-GB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Cost of Roof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6136" y="263497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Total Cost of Market Hall    =</a:t>
            </a:r>
            <a:endParaRPr lang="en-GB" b="1" baseline="30000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00055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Bariol-Bold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Bariol-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4659" y="2348880"/>
            <a:ext cx="3878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Sophie and Tomas are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who live in the City of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where they work with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community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their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friends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Mayor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of Greater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6206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Bariol-Bold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Bariol-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74118" y="2668943"/>
            <a:ext cx="2718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Sophie and Tomas enjoy creating places which you can enjoy too!</a:t>
            </a:r>
            <a:endParaRPr lang="en-GB" sz="2400" dirty="0">
              <a:solidFill>
                <a:srgbClr val="57092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535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Bariol-Bold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Bariol-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744" y="393010"/>
            <a:ext cx="1963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 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need to know about lots of different things such as peoples’ needs, how to make things and how much things will cost.</a:t>
            </a:r>
            <a:r>
              <a:rPr lang="en-GB" sz="16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15" name="Freeform 14"/>
          <p:cNvSpPr/>
          <p:nvPr/>
        </p:nvSpPr>
        <p:spPr>
          <a:xfrm>
            <a:off x="2123728" y="2315050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731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Bariol-Bold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Bariol-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Bariol-Bold" charset="0"/>
              </a:rPr>
              <a:t>Sophie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090103" y="2426205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94219" y="1319271"/>
            <a:ext cx="25249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On the exciting architecture projects we’re designing for </a:t>
            </a:r>
            <a:r>
              <a:rPr lang="en-GB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we need to use mathematics to help work things out and would like you to help us with our sums.</a:t>
            </a:r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Freeform 15"/>
          <p:cNvSpPr/>
          <p:nvPr/>
        </p:nvSpPr>
        <p:spPr>
          <a:xfrm flipH="1">
            <a:off x="4468903" y="112431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6805113" y="2802695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27051" y="393010"/>
            <a:ext cx="2304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“ Architects need to know about lots of different things such as peoples’ needs, how to make things and how much things will cost.”</a:t>
            </a:r>
          </a:p>
        </p:txBody>
      </p:sp>
      <p:sp>
        <p:nvSpPr>
          <p:cNvPr id="21" name="Freeform 20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256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4260446" y="921711"/>
            <a:ext cx="3034867" cy="6732240"/>
          </a:xfrm>
          <a:prstGeom prst="round2SameRect">
            <a:avLst/>
          </a:prstGeom>
          <a:solidFill>
            <a:srgbClr val="FBD6D5"/>
          </a:solidFill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5776" y="1052736"/>
            <a:ext cx="60486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Sophie and Tomas have been asked by the Mayor of </a:t>
            </a:r>
            <a:r>
              <a:rPr lang="en-GB" sz="24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to design a new Market Hall for the city market which can provide</a:t>
            </a:r>
            <a:r>
              <a:rPr lang="en-GB" sz="24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GB" sz="2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8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Shelter from the weather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Lots of natural light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modern new facility to celebrate the city’s thriving economy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great selection of stalls for everyday shopping and special treats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great day out with entertainment and places to eat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611560" y="1052736"/>
            <a:ext cx="1659520" cy="2231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0657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7"/>
            <a:ext cx="9144000" cy="609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5536" y="3715121"/>
            <a:ext cx="3024336" cy="1841243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507883" y="356435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778886" flipH="1">
            <a:off x="3513675" y="4653136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488" y="3927856"/>
            <a:ext cx="291198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14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Market Hall is very dark and nobody wants to go there anymore. I wish the city had a modern, bright market. I’ll ask Sophie and Tomas what we should do about it.”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6127153"/>
            <a:ext cx="265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Thomas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Ledl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2018: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Mercat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dels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Encants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Barcelona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464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7"/>
            <a:ext cx="9144000" cy="6092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04752" y="6127153"/>
            <a:ext cx="17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Thomas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Ledl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2018: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Mercat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dels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Encants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Barcelona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27928" y="2060848"/>
            <a:ext cx="2619539" cy="1983606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5369750" y="194323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3090643" flipH="1">
            <a:off x="6840815" y="4474310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0335" y="2246078"/>
            <a:ext cx="259713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market place is the centre of a vibrant and successful city like </a:t>
            </a:r>
            <a:r>
              <a:rPr lang="en-GB" sz="14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it should be full of people spending money on groceries and other things they want in a beautiful light filled space.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382" y="6465022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7654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930</Words>
  <Application>Microsoft Macintosh PowerPoint</Application>
  <PresentationFormat>On-screen Show (4:3)</PresentationFormat>
  <Paragraphs>153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Bariol</vt:lpstr>
      <vt:lpstr>Bariol-Bold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100</cp:revision>
  <dcterms:created xsi:type="dcterms:W3CDTF">2018-01-03T17:30:49Z</dcterms:created>
  <dcterms:modified xsi:type="dcterms:W3CDTF">2019-04-12T20:39:34Z</dcterms:modified>
</cp:coreProperties>
</file>