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88" r:id="rId3"/>
    <p:sldId id="321" r:id="rId4"/>
    <p:sldId id="322" r:id="rId5"/>
    <p:sldId id="32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B60"/>
    <a:srgbClr val="2C4257"/>
    <a:srgbClr val="BBCAD9"/>
    <a:srgbClr val="899BB1"/>
    <a:srgbClr val="FFEEEE"/>
    <a:srgbClr val="FBD6D5"/>
    <a:srgbClr val="F3777F"/>
    <a:srgbClr val="B1C8E6"/>
    <a:srgbClr val="826463"/>
    <a:srgbClr val="57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4"/>
    <p:restoredTop sz="94755"/>
  </p:normalViewPr>
  <p:slideViewPr>
    <p:cSldViewPr showGuides="1">
      <p:cViewPr varScale="1">
        <p:scale>
          <a:sx n="92" d="100"/>
          <a:sy n="92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905692" y="1842815"/>
            <a:ext cx="2272781" cy="6084168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356992"/>
            <a:ext cx="3029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Aims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0622" y="336708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816" y="260642"/>
            <a:ext cx="4834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Proposing Spaces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041" y="3807693"/>
            <a:ext cx="19747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be curious to know more about the past. 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ask perceptive questions and to think critically.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847" y="3903017"/>
            <a:ext cx="2631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To </a:t>
            </a:r>
            <a:r>
              <a:rPr lang="en-US" sz="2400" baseline="30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analyse</a:t>
            </a:r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and discuss a building, and propose our own improvements</a:t>
            </a:r>
          </a:p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To produce a drawing of the building showing how we are making it more welcoming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4408" y="2667959"/>
            <a:ext cx="3619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MAKE A CHANGE!’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0" y="-819472"/>
            <a:ext cx="3658096" cy="51753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</a:t>
            </a:r>
            <a:r>
              <a:rPr lang="en-GB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4211960" y="980728"/>
            <a:ext cx="4680520" cy="5877273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8248" y="2323041"/>
            <a:ext cx="3942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types of buildings would the following people need:</a:t>
            </a: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Shopkeeper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Sportsperson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Family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Couple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Teacher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Librarian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Business woman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Politician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Farmer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Artist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Scientist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Gardener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8248" y="1236386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Activity 1:  </a:t>
            </a:r>
          </a:p>
          <a:p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Icebreaker: What’s in a City?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 t="24150" r="25630" b="24400"/>
          <a:stretch/>
        </p:blipFill>
        <p:spPr>
          <a:xfrm>
            <a:off x="66149" y="88930"/>
            <a:ext cx="1673446" cy="2827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36131" r="30357" b="22148"/>
          <a:stretch/>
        </p:blipFill>
        <p:spPr>
          <a:xfrm>
            <a:off x="-236740" y="4161439"/>
            <a:ext cx="4240158" cy="200438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785813" y="-86631"/>
            <a:ext cx="3282600" cy="5647453"/>
          </a:xfrm>
          <a:custGeom>
            <a:avLst/>
            <a:gdLst>
              <a:gd name="connsiteX0" fmla="*/ 0 w 3282600"/>
              <a:gd name="connsiteY0" fmla="*/ 4672919 h 5647453"/>
              <a:gd name="connsiteX1" fmla="*/ 271462 w 3282600"/>
              <a:gd name="connsiteY1" fmla="*/ 5101544 h 5647453"/>
              <a:gd name="connsiteX2" fmla="*/ 814387 w 3282600"/>
              <a:gd name="connsiteY2" fmla="*/ 5601606 h 5647453"/>
              <a:gd name="connsiteX3" fmla="*/ 1414462 w 3282600"/>
              <a:gd name="connsiteY3" fmla="*/ 5573031 h 5647453"/>
              <a:gd name="connsiteX4" fmla="*/ 1843087 w 3282600"/>
              <a:gd name="connsiteY4" fmla="*/ 5144406 h 5647453"/>
              <a:gd name="connsiteX5" fmla="*/ 1871662 w 3282600"/>
              <a:gd name="connsiteY5" fmla="*/ 4344306 h 5647453"/>
              <a:gd name="connsiteX6" fmla="*/ 1357312 w 3282600"/>
              <a:gd name="connsiteY6" fmla="*/ 4129994 h 5647453"/>
              <a:gd name="connsiteX7" fmla="*/ 1328737 w 3282600"/>
              <a:gd name="connsiteY7" fmla="*/ 4458606 h 5647453"/>
              <a:gd name="connsiteX8" fmla="*/ 1785937 w 3282600"/>
              <a:gd name="connsiteY8" fmla="*/ 4901519 h 5647453"/>
              <a:gd name="connsiteX9" fmla="*/ 2800350 w 3282600"/>
              <a:gd name="connsiteY9" fmla="*/ 4601481 h 5647453"/>
              <a:gd name="connsiteX10" fmla="*/ 3228975 w 3282600"/>
              <a:gd name="connsiteY10" fmla="*/ 4444319 h 5647453"/>
              <a:gd name="connsiteX11" fmla="*/ 3200400 w 3282600"/>
              <a:gd name="connsiteY11" fmla="*/ 3744231 h 5647453"/>
              <a:gd name="connsiteX12" fmla="*/ 2543175 w 3282600"/>
              <a:gd name="connsiteY12" fmla="*/ 3072719 h 5647453"/>
              <a:gd name="connsiteX13" fmla="*/ 1914525 w 3282600"/>
              <a:gd name="connsiteY13" fmla="*/ 2958419 h 5647453"/>
              <a:gd name="connsiteX14" fmla="*/ 1485900 w 3282600"/>
              <a:gd name="connsiteY14" fmla="*/ 3715656 h 5647453"/>
              <a:gd name="connsiteX15" fmla="*/ 614362 w 3282600"/>
              <a:gd name="connsiteY15" fmla="*/ 3515631 h 5647453"/>
              <a:gd name="connsiteX16" fmla="*/ 557212 w 3282600"/>
              <a:gd name="connsiteY16" fmla="*/ 2815544 h 5647453"/>
              <a:gd name="connsiteX17" fmla="*/ 685800 w 3282600"/>
              <a:gd name="connsiteY17" fmla="*/ 1158194 h 5647453"/>
              <a:gd name="connsiteX18" fmla="*/ 957262 w 3282600"/>
              <a:gd name="connsiteY18" fmla="*/ 1129619 h 5647453"/>
              <a:gd name="connsiteX19" fmla="*/ 1271587 w 3282600"/>
              <a:gd name="connsiteY19" fmla="*/ 700994 h 5647453"/>
              <a:gd name="connsiteX20" fmla="*/ 2228850 w 3282600"/>
              <a:gd name="connsiteY20" fmla="*/ 886731 h 5647453"/>
              <a:gd name="connsiteX21" fmla="*/ 2643187 w 3282600"/>
              <a:gd name="connsiteY21" fmla="*/ 415244 h 5647453"/>
              <a:gd name="connsiteX22" fmla="*/ 1585912 w 3282600"/>
              <a:gd name="connsiteY22" fmla="*/ 906 h 5647453"/>
              <a:gd name="connsiteX23" fmla="*/ 985837 w 3282600"/>
              <a:gd name="connsiteY23" fmla="*/ 529544 h 5647453"/>
              <a:gd name="connsiteX24" fmla="*/ 1000125 w 3282600"/>
              <a:gd name="connsiteY24" fmla="*/ 686706 h 564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82600" h="5647453">
                <a:moveTo>
                  <a:pt x="0" y="4672919"/>
                </a:moveTo>
                <a:cubicBezTo>
                  <a:pt x="67865" y="4809841"/>
                  <a:pt x="135731" y="4946763"/>
                  <a:pt x="271462" y="5101544"/>
                </a:cubicBezTo>
                <a:cubicBezTo>
                  <a:pt x="407193" y="5256325"/>
                  <a:pt x="623887" y="5523025"/>
                  <a:pt x="814387" y="5601606"/>
                </a:cubicBezTo>
                <a:cubicBezTo>
                  <a:pt x="1004887" y="5680187"/>
                  <a:pt x="1243012" y="5649231"/>
                  <a:pt x="1414462" y="5573031"/>
                </a:cubicBezTo>
                <a:cubicBezTo>
                  <a:pt x="1585912" y="5496831"/>
                  <a:pt x="1766887" y="5349194"/>
                  <a:pt x="1843087" y="5144406"/>
                </a:cubicBezTo>
                <a:cubicBezTo>
                  <a:pt x="1919287" y="4939619"/>
                  <a:pt x="1952625" y="4513375"/>
                  <a:pt x="1871662" y="4344306"/>
                </a:cubicBezTo>
                <a:cubicBezTo>
                  <a:pt x="1790699" y="4175237"/>
                  <a:pt x="1447800" y="4110944"/>
                  <a:pt x="1357312" y="4129994"/>
                </a:cubicBezTo>
                <a:cubicBezTo>
                  <a:pt x="1266824" y="4149044"/>
                  <a:pt x="1257300" y="4330019"/>
                  <a:pt x="1328737" y="4458606"/>
                </a:cubicBezTo>
                <a:cubicBezTo>
                  <a:pt x="1400174" y="4587193"/>
                  <a:pt x="1540668" y="4877707"/>
                  <a:pt x="1785937" y="4901519"/>
                </a:cubicBezTo>
                <a:cubicBezTo>
                  <a:pt x="2031206" y="4925332"/>
                  <a:pt x="2559844" y="4677681"/>
                  <a:pt x="2800350" y="4601481"/>
                </a:cubicBezTo>
                <a:cubicBezTo>
                  <a:pt x="3040856" y="4525281"/>
                  <a:pt x="3162300" y="4587194"/>
                  <a:pt x="3228975" y="4444319"/>
                </a:cubicBezTo>
                <a:cubicBezTo>
                  <a:pt x="3295650" y="4301444"/>
                  <a:pt x="3314700" y="3972831"/>
                  <a:pt x="3200400" y="3744231"/>
                </a:cubicBezTo>
                <a:cubicBezTo>
                  <a:pt x="3086100" y="3515631"/>
                  <a:pt x="2757487" y="3203688"/>
                  <a:pt x="2543175" y="3072719"/>
                </a:cubicBezTo>
                <a:cubicBezTo>
                  <a:pt x="2328863" y="2941750"/>
                  <a:pt x="2090737" y="2851263"/>
                  <a:pt x="1914525" y="2958419"/>
                </a:cubicBezTo>
                <a:cubicBezTo>
                  <a:pt x="1738313" y="3065575"/>
                  <a:pt x="1702594" y="3622787"/>
                  <a:pt x="1485900" y="3715656"/>
                </a:cubicBezTo>
                <a:cubicBezTo>
                  <a:pt x="1269206" y="3808525"/>
                  <a:pt x="769143" y="3665650"/>
                  <a:pt x="614362" y="3515631"/>
                </a:cubicBezTo>
                <a:cubicBezTo>
                  <a:pt x="459581" y="3365612"/>
                  <a:pt x="545306" y="3208450"/>
                  <a:pt x="557212" y="2815544"/>
                </a:cubicBezTo>
                <a:cubicBezTo>
                  <a:pt x="569118" y="2422638"/>
                  <a:pt x="619125" y="1439181"/>
                  <a:pt x="685800" y="1158194"/>
                </a:cubicBezTo>
                <a:cubicBezTo>
                  <a:pt x="752475" y="877207"/>
                  <a:pt x="859631" y="1205819"/>
                  <a:pt x="957262" y="1129619"/>
                </a:cubicBezTo>
                <a:cubicBezTo>
                  <a:pt x="1054893" y="1053419"/>
                  <a:pt x="1059656" y="741475"/>
                  <a:pt x="1271587" y="700994"/>
                </a:cubicBezTo>
                <a:cubicBezTo>
                  <a:pt x="1483518" y="660513"/>
                  <a:pt x="2000250" y="934356"/>
                  <a:pt x="2228850" y="886731"/>
                </a:cubicBezTo>
                <a:cubicBezTo>
                  <a:pt x="2457450" y="839106"/>
                  <a:pt x="2750343" y="562881"/>
                  <a:pt x="2643187" y="415244"/>
                </a:cubicBezTo>
                <a:cubicBezTo>
                  <a:pt x="2536031" y="267606"/>
                  <a:pt x="1862137" y="-18144"/>
                  <a:pt x="1585912" y="906"/>
                </a:cubicBezTo>
                <a:cubicBezTo>
                  <a:pt x="1309687" y="19956"/>
                  <a:pt x="1083468" y="415244"/>
                  <a:pt x="985837" y="529544"/>
                </a:cubicBezTo>
                <a:cubicBezTo>
                  <a:pt x="888206" y="643844"/>
                  <a:pt x="954881" y="634319"/>
                  <a:pt x="1000125" y="686706"/>
                </a:cubicBezTo>
              </a:path>
            </a:pathLst>
          </a:custGeom>
          <a:noFill/>
          <a:ln w="38100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6" y="963455"/>
            <a:ext cx="4302224" cy="6086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395536" y="980728"/>
            <a:ext cx="4680520" cy="5877273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824" y="2132856"/>
            <a:ext cx="394218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makes a building welcoming or uninviting?</a:t>
            </a: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 example: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Large, clear entrance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Big windows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Types of materials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Signage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Decoration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Plants</a:t>
            </a:r>
          </a:p>
          <a:p>
            <a:pPr lvl="0"/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24" y="1236386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Activity 2:  </a:t>
            </a:r>
          </a:p>
          <a:p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3245" r="22934" b="58001"/>
          <a:stretch/>
        </p:blipFill>
        <p:spPr>
          <a:xfrm>
            <a:off x="5192057" y="1844824"/>
            <a:ext cx="3656430" cy="35514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77268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1587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62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203847" y="980728"/>
            <a:ext cx="5529261" cy="5877273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2473" y="3482663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is a bird’s eye view of the building. </a:t>
            </a: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elevation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is the front view of the building. </a:t>
            </a: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You can either draw your new and improved building, or you can use collage techniques: Cut out old newspapers and magazines, and create your new building by sticking them down in a new arrangement with </a:t>
            </a:r>
            <a:r>
              <a:rPr lang="en-GB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pritt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stick.</a:t>
            </a:r>
          </a:p>
          <a:p>
            <a:pPr lvl="0"/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1307167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Activity 3:  </a:t>
            </a:r>
          </a:p>
          <a:p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Draw or make collage to show how you would make the building more welcoming and suitable for your person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r="24436" b="22620"/>
          <a:stretch/>
        </p:blipFill>
        <p:spPr>
          <a:xfrm>
            <a:off x="-26804" y="559609"/>
            <a:ext cx="2798604" cy="28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3"/>
          <a:stretch/>
        </p:blipFill>
        <p:spPr>
          <a:xfrm>
            <a:off x="-166216" y="2436715"/>
            <a:ext cx="3658096" cy="37613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9080" y="3073328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ED5B60"/>
                </a:solidFill>
                <a:latin typeface="Bariol" charset="0"/>
                <a:ea typeface="Bariol" charset="0"/>
                <a:cs typeface="Bariol" charset="0"/>
              </a:rPr>
              <a:t>Plan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9080" y="5992639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ED5B60"/>
                </a:solidFill>
                <a:latin typeface="Bariol" charset="0"/>
                <a:ea typeface="Bariol" charset="0"/>
                <a:cs typeface="Bariol" charset="0"/>
              </a:rPr>
              <a:t>Elevation</a:t>
            </a:r>
            <a:endParaRPr lang="en-GB" sz="16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0882" y="2940152"/>
            <a:ext cx="0" cy="1450944"/>
          </a:xfrm>
          <a:prstGeom prst="line">
            <a:avLst/>
          </a:prstGeom>
          <a:ln>
            <a:solidFill>
              <a:srgbClr val="899B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55776" y="2276873"/>
            <a:ext cx="0" cy="1584175"/>
          </a:xfrm>
          <a:prstGeom prst="line">
            <a:avLst/>
          </a:prstGeom>
          <a:ln>
            <a:solidFill>
              <a:srgbClr val="899B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804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01760" y="2276872"/>
            <a:ext cx="3490720" cy="342900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281388" y="2192468"/>
            <a:ext cx="460316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4261550" flipH="1">
            <a:off x="5322309" y="554068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2781" y="2439450"/>
            <a:ext cx="31589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Activity 4:  </a:t>
            </a:r>
          </a:p>
          <a:p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Class review</a:t>
            </a:r>
          </a:p>
          <a:p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“Present your idea to the rest of the class. They can then give helpful feedback. This mirrors what happens in many architecture schools and is known as a </a:t>
            </a:r>
            <a:r>
              <a:rPr lang="en-GB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crit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or a review.</a:t>
            </a:r>
            <a:r>
              <a:rPr lang="en-US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0" y="-1152128"/>
            <a:ext cx="484740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20701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191</Words>
  <Application>Microsoft Macintosh PowerPoint</Application>
  <PresentationFormat>On-screen Show (4:3)</PresentationFormat>
  <Paragraphs>60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Bariol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89</cp:revision>
  <dcterms:created xsi:type="dcterms:W3CDTF">2018-01-03T17:30:49Z</dcterms:created>
  <dcterms:modified xsi:type="dcterms:W3CDTF">2019-04-14T19:42:23Z</dcterms:modified>
</cp:coreProperties>
</file>