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15125700" cy="8493125"/>
  <p:notesSz cx="6858000" cy="9144000"/>
  <p:defaultTextStyle>
    <a:defPPr>
      <a:defRPr lang="en-US"/>
    </a:defPPr>
    <a:lvl1pPr marL="0" algn="l" defTabSz="1511595" rtl="0" eaLnBrk="1" latinLnBrk="0" hangingPunct="1">
      <a:defRPr sz="3000" kern="1200">
        <a:solidFill>
          <a:schemeClr val="tx1"/>
        </a:solidFill>
        <a:latin typeface="+mn-lt"/>
        <a:ea typeface="+mn-ea"/>
        <a:cs typeface="+mn-cs"/>
      </a:defRPr>
    </a:lvl1pPr>
    <a:lvl2pPr marL="755797" algn="l" defTabSz="1511595" rtl="0" eaLnBrk="1" latinLnBrk="0" hangingPunct="1">
      <a:defRPr sz="3000" kern="1200">
        <a:solidFill>
          <a:schemeClr val="tx1"/>
        </a:solidFill>
        <a:latin typeface="+mn-lt"/>
        <a:ea typeface="+mn-ea"/>
        <a:cs typeface="+mn-cs"/>
      </a:defRPr>
    </a:lvl2pPr>
    <a:lvl3pPr marL="1511595" algn="l" defTabSz="1511595" rtl="0" eaLnBrk="1" latinLnBrk="0" hangingPunct="1">
      <a:defRPr sz="3000" kern="1200">
        <a:solidFill>
          <a:schemeClr val="tx1"/>
        </a:solidFill>
        <a:latin typeface="+mn-lt"/>
        <a:ea typeface="+mn-ea"/>
        <a:cs typeface="+mn-cs"/>
      </a:defRPr>
    </a:lvl3pPr>
    <a:lvl4pPr marL="2267392" algn="l" defTabSz="1511595" rtl="0" eaLnBrk="1" latinLnBrk="0" hangingPunct="1">
      <a:defRPr sz="3000" kern="1200">
        <a:solidFill>
          <a:schemeClr val="tx1"/>
        </a:solidFill>
        <a:latin typeface="+mn-lt"/>
        <a:ea typeface="+mn-ea"/>
        <a:cs typeface="+mn-cs"/>
      </a:defRPr>
    </a:lvl4pPr>
    <a:lvl5pPr marL="3023189" algn="l" defTabSz="1511595" rtl="0" eaLnBrk="1" latinLnBrk="0" hangingPunct="1">
      <a:defRPr sz="3000" kern="1200">
        <a:solidFill>
          <a:schemeClr val="tx1"/>
        </a:solidFill>
        <a:latin typeface="+mn-lt"/>
        <a:ea typeface="+mn-ea"/>
        <a:cs typeface="+mn-cs"/>
      </a:defRPr>
    </a:lvl5pPr>
    <a:lvl6pPr marL="3778987" algn="l" defTabSz="1511595" rtl="0" eaLnBrk="1" latinLnBrk="0" hangingPunct="1">
      <a:defRPr sz="3000" kern="1200">
        <a:solidFill>
          <a:schemeClr val="tx1"/>
        </a:solidFill>
        <a:latin typeface="+mn-lt"/>
        <a:ea typeface="+mn-ea"/>
        <a:cs typeface="+mn-cs"/>
      </a:defRPr>
    </a:lvl6pPr>
    <a:lvl7pPr marL="4534784" algn="l" defTabSz="1511595" rtl="0" eaLnBrk="1" latinLnBrk="0" hangingPunct="1">
      <a:defRPr sz="3000" kern="1200">
        <a:solidFill>
          <a:schemeClr val="tx1"/>
        </a:solidFill>
        <a:latin typeface="+mn-lt"/>
        <a:ea typeface="+mn-ea"/>
        <a:cs typeface="+mn-cs"/>
      </a:defRPr>
    </a:lvl7pPr>
    <a:lvl8pPr marL="5290581" algn="l" defTabSz="1511595" rtl="0" eaLnBrk="1" latinLnBrk="0" hangingPunct="1">
      <a:defRPr sz="3000" kern="1200">
        <a:solidFill>
          <a:schemeClr val="tx1"/>
        </a:solidFill>
        <a:latin typeface="+mn-lt"/>
        <a:ea typeface="+mn-ea"/>
        <a:cs typeface="+mn-cs"/>
      </a:defRPr>
    </a:lvl8pPr>
    <a:lvl9pPr marL="6046379" algn="l" defTabSz="1511595" rtl="0" eaLnBrk="1" latinLnBrk="0" hangingPunct="1">
      <a:defRPr sz="3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EC9"/>
    <a:srgbClr val="994878"/>
    <a:srgbClr val="5E7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16" autoAdjust="0"/>
    <p:restoredTop sz="94660"/>
  </p:normalViewPr>
  <p:slideViewPr>
    <p:cSldViewPr showGuides="1">
      <p:cViewPr>
        <p:scale>
          <a:sx n="65" d="100"/>
          <a:sy n="65" d="100"/>
        </p:scale>
        <p:origin x="-696" y="-726"/>
      </p:cViewPr>
      <p:guideLst>
        <p:guide orient="horz" pos="2675"/>
        <p:guide pos="476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8"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3" name="Subtitle 2"/>
          <p:cNvSpPr>
            <a:spLocks noGrp="1"/>
          </p:cNvSpPr>
          <p:nvPr>
            <p:ph type="subTitle" idx="1"/>
          </p:nvPr>
        </p:nvSpPr>
        <p:spPr>
          <a:xfrm>
            <a:off x="1123318" y="5762523"/>
            <a:ext cx="10587990" cy="1457931"/>
          </a:xfrm>
        </p:spPr>
        <p:txBody>
          <a:bodyPr lIns="90000" tIns="46800" rIns="90000" bIns="46800">
            <a:noAutofit/>
          </a:bodyPr>
          <a:lstStyle>
            <a:lvl1pPr marL="0" indent="0" algn="l" defTabSz="674781" rtl="0" eaLnBrk="1" latinLnBrk="0" hangingPunct="1">
              <a:buNone/>
              <a:defRPr lang="en-US" sz="6000" kern="1200" spc="-150" dirty="0">
                <a:solidFill>
                  <a:srgbClr val="333F48"/>
                </a:solidFill>
                <a:latin typeface="Bariol Regular"/>
                <a:ea typeface="+mn-ea"/>
                <a:cs typeface="Bariol Regular"/>
              </a:defRPr>
            </a:lvl1pPr>
            <a:lvl2pPr marL="674781" indent="0" algn="ctr">
              <a:buNone/>
              <a:defRPr>
                <a:solidFill>
                  <a:schemeClr val="tx1">
                    <a:tint val="75000"/>
                  </a:schemeClr>
                </a:solidFill>
              </a:defRPr>
            </a:lvl2pPr>
            <a:lvl3pPr marL="1349563" indent="0" algn="ctr">
              <a:buNone/>
              <a:defRPr>
                <a:solidFill>
                  <a:schemeClr val="tx1">
                    <a:tint val="75000"/>
                  </a:schemeClr>
                </a:solidFill>
              </a:defRPr>
            </a:lvl3pPr>
            <a:lvl4pPr marL="2024344" indent="0" algn="ctr">
              <a:buNone/>
              <a:defRPr>
                <a:solidFill>
                  <a:schemeClr val="tx1">
                    <a:tint val="75000"/>
                  </a:schemeClr>
                </a:solidFill>
              </a:defRPr>
            </a:lvl4pPr>
            <a:lvl5pPr marL="2699126" indent="0" algn="ctr">
              <a:buNone/>
              <a:defRPr>
                <a:solidFill>
                  <a:schemeClr val="tx1">
                    <a:tint val="75000"/>
                  </a:schemeClr>
                </a:solidFill>
              </a:defRPr>
            </a:lvl5pPr>
            <a:lvl6pPr marL="3373907" indent="0" algn="ctr">
              <a:buNone/>
              <a:defRPr>
                <a:solidFill>
                  <a:schemeClr val="tx1">
                    <a:tint val="75000"/>
                  </a:schemeClr>
                </a:solidFill>
              </a:defRPr>
            </a:lvl6pPr>
            <a:lvl7pPr marL="4048689" indent="0" algn="ctr">
              <a:buNone/>
              <a:defRPr>
                <a:solidFill>
                  <a:schemeClr val="tx1">
                    <a:tint val="75000"/>
                  </a:schemeClr>
                </a:solidFill>
              </a:defRPr>
            </a:lvl7pPr>
            <a:lvl8pPr marL="4723470" indent="0" algn="ctr">
              <a:buNone/>
              <a:defRPr>
                <a:solidFill>
                  <a:schemeClr val="tx1">
                    <a:tint val="75000"/>
                  </a:schemeClr>
                </a:solidFill>
              </a:defRPr>
            </a:lvl8pPr>
            <a:lvl9pPr marL="5398252"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a:stretch>
            <a:fillRect/>
          </a:stretch>
        </p:blipFill>
        <p:spPr>
          <a:xfrm>
            <a:off x="12989451" y="7414605"/>
            <a:ext cx="1740083" cy="672974"/>
          </a:xfrm>
          <a:prstGeom prst="rect">
            <a:avLst/>
          </a:prstGeom>
        </p:spPr>
      </p:pic>
      <p:sp>
        <p:nvSpPr>
          <p:cNvPr id="9" name="Rectangle 8"/>
          <p:cNvSpPr/>
          <p:nvPr userDrawn="1"/>
        </p:nvSpPr>
        <p:spPr>
          <a:xfrm>
            <a:off x="632686" y="1447530"/>
            <a:ext cx="3004410" cy="3827846"/>
          </a:xfrm>
          <a:prstGeom prst="rect">
            <a:avLst/>
          </a:prstGeom>
          <a:noFill/>
          <a:ln w="434975" cmpd="sng">
            <a:solidFill>
              <a:srgbClr val="333F48"/>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2" name="Title 1"/>
          <p:cNvSpPr>
            <a:spLocks noGrp="1"/>
          </p:cNvSpPr>
          <p:nvPr>
            <p:ph type="ctrTitle"/>
          </p:nvPr>
        </p:nvSpPr>
        <p:spPr>
          <a:xfrm>
            <a:off x="1108916" y="1637693"/>
            <a:ext cx="11143169" cy="3937664"/>
          </a:xfrm>
          <a:prstGeom prst="rect">
            <a:avLst/>
          </a:prstGeom>
        </p:spPr>
        <p:txBody>
          <a:bodyPr lIns="90000" tIns="46800" rIns="90000" bIns="46800" anchor="t">
            <a:noAutofit/>
          </a:bodyPr>
          <a:lstStyle>
            <a:lvl1pPr marL="0" algn="l" defTabSz="674781" rtl="0" eaLnBrk="1" latinLnBrk="0" hangingPunct="1">
              <a:defRPr lang="en-US" sz="12500" kern="1200" spc="-150" dirty="0">
                <a:solidFill>
                  <a:schemeClr val="bg1"/>
                </a:solidFill>
                <a:latin typeface="Bariol Regular"/>
                <a:ea typeface="+mn-ea"/>
                <a:cs typeface="Bariol Regular"/>
              </a:defRPr>
            </a:lvl1pPr>
          </a:lstStyle>
          <a:p>
            <a:r>
              <a:rPr lang="en-US" smtClean="0"/>
              <a:t>Click to edit Master title style</a:t>
            </a:r>
            <a:endParaRPr lang="en-US" dirty="0"/>
          </a:p>
        </p:txBody>
      </p:sp>
    </p:spTree>
    <p:extLst>
      <p:ext uri="{BB962C8B-B14F-4D97-AF65-F5344CB8AC3E}">
        <p14:creationId xmlns:p14="http://schemas.microsoft.com/office/powerpoint/2010/main" val="15957975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with changable image">
    <p:spTree>
      <p:nvGrpSpPr>
        <p:cNvPr id="1" name=""/>
        <p:cNvGrpSpPr/>
        <p:nvPr/>
      </p:nvGrpSpPr>
      <p:grpSpPr>
        <a:xfrm>
          <a:off x="0" y="0"/>
          <a:ext cx="0" cy="0"/>
          <a:chOff x="0" y="0"/>
          <a:chExt cx="0" cy="0"/>
        </a:xfrm>
      </p:grpSpPr>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US" smtClean="0"/>
              <a:t>Click to edit Master title style</a:t>
            </a:r>
            <a:endParaRPr lang="en-US" dirty="0"/>
          </a:p>
        </p:txBody>
      </p:sp>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3" name="Content Placeholder 2"/>
          <p:cNvSpPr>
            <a:spLocks noGrp="1"/>
          </p:cNvSpPr>
          <p:nvPr>
            <p:ph idx="1"/>
          </p:nvPr>
        </p:nvSpPr>
        <p:spPr>
          <a:xfrm>
            <a:off x="316833" y="1958034"/>
            <a:ext cx="4637824" cy="4540317"/>
          </a:xfrm>
        </p:spPr>
        <p:txBody>
          <a:bodyPr lIns="90000" tIns="46800" rIns="90000" bIns="46800">
            <a:noAutofit/>
          </a:bodyPr>
          <a:lstStyle>
            <a:lvl1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1pPr>
            <a:lvl2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2pPr>
            <a:lvl3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3pPr>
            <a:lvl4pPr marL="0" indent="0" algn="l" defTabSz="674781" rtl="0" eaLnBrk="1" latinLnBrk="0" hangingPunct="1">
              <a:spcBef>
                <a:spcPts val="0"/>
              </a:spcBef>
              <a:buFontTx/>
              <a:buNone/>
              <a:defRPr lang="en-GB" sz="3600" kern="1200" spc="-40" baseline="30000" dirty="0" smtClean="0">
                <a:solidFill>
                  <a:schemeClr val="bg1"/>
                </a:solidFill>
                <a:latin typeface="Bariol Regular"/>
                <a:ea typeface="+mn-ea"/>
                <a:cs typeface="Bariol Regular"/>
              </a:defRPr>
            </a:lvl4pPr>
            <a:lvl5pPr marL="0" indent="0" algn="l" defTabSz="674781" rtl="0" eaLnBrk="1" latinLnBrk="0" hangingPunct="1">
              <a:spcBef>
                <a:spcPts val="0"/>
              </a:spcBef>
              <a:buFontTx/>
              <a:buNone/>
              <a:defRPr lang="en-US" sz="3600" kern="1200" spc="-40" baseline="30000" dirty="0">
                <a:solidFill>
                  <a:schemeClr val="bg1"/>
                </a:solidFill>
                <a:latin typeface="Bariol Regular"/>
                <a:ea typeface="+mn-ea"/>
                <a:cs typeface="Bariol Regular"/>
              </a:defRPr>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US"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
        <p:nvSpPr>
          <p:cNvPr id="9" name="Rectangle 8"/>
          <p:cNvSpPr/>
          <p:nvPr userDrawn="1"/>
        </p:nvSpPr>
        <p:spPr>
          <a:xfrm>
            <a:off x="7075540" y="2181720"/>
            <a:ext cx="7881289" cy="4675305"/>
          </a:xfrm>
          <a:prstGeom prst="rect">
            <a:avLst/>
          </a:prstGeom>
          <a:noFill/>
          <a:ln w="330200" cmpd="sng">
            <a:solidFill>
              <a:srgbClr val="EB9458"/>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lvl1pPr>
              <a:defRPr>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endParaRPr lang="en-US" kern="1200" dirty="0"/>
          </a:p>
        </p:txBody>
      </p:sp>
      <p:sp>
        <p:nvSpPr>
          <p:cNvPr id="14" name="Picture Placeholder 17"/>
          <p:cNvSpPr>
            <a:spLocks noGrp="1"/>
          </p:cNvSpPr>
          <p:nvPr>
            <p:ph type="pic" sz="quarter" idx="11"/>
          </p:nvPr>
        </p:nvSpPr>
        <p:spPr>
          <a:xfrm>
            <a:off x="5047281" y="1454420"/>
            <a:ext cx="10078418" cy="5558581"/>
          </a:xfrm>
        </p:spPr>
      </p:sp>
    </p:spTree>
    <p:extLst>
      <p:ext uri="{BB962C8B-B14F-4D97-AF65-F5344CB8AC3E}">
        <p14:creationId xmlns:p14="http://schemas.microsoft.com/office/powerpoint/2010/main" val="140917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 with bullet">
    <p:spTree>
      <p:nvGrpSpPr>
        <p:cNvPr id="1" name=""/>
        <p:cNvGrpSpPr/>
        <p:nvPr/>
      </p:nvGrpSpPr>
      <p:grpSpPr>
        <a:xfrm>
          <a:off x="0" y="0"/>
          <a:ext cx="0" cy="0"/>
          <a:chOff x="0" y="0"/>
          <a:chExt cx="0" cy="0"/>
        </a:xfrm>
      </p:grpSpPr>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GB" dirty="0" smtClean="0"/>
              <a:t>Click to edit Master title style</a:t>
            </a:r>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GB" dirty="0"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
        <p:nvSpPr>
          <p:cNvPr id="11" name="Content Placeholder 2"/>
          <p:cNvSpPr>
            <a:spLocks noGrp="1"/>
          </p:cNvSpPr>
          <p:nvPr>
            <p:ph idx="1"/>
          </p:nvPr>
        </p:nvSpPr>
        <p:spPr>
          <a:xfrm>
            <a:off x="316800" y="1958400"/>
            <a:ext cx="13613130" cy="5605070"/>
          </a:xfrm>
        </p:spPr>
        <p:txBody>
          <a:bodyPr/>
          <a:lstStyle>
            <a:lvl1pPr marL="271463" indent="-271463">
              <a:defRPr sz="4400"/>
            </a:lvl1pPr>
            <a:lvl2pPr marL="722313" indent="-450850">
              <a:defRPr sz="4000"/>
            </a:lvl2pPr>
            <a:lvl3pPr marL="982663" indent="-260350">
              <a:defRPr/>
            </a:lvl3pPr>
            <a:lvl4pPr marL="1343025" indent="-360363">
              <a:defRPr/>
            </a:lvl4pPr>
            <a:lvl5pPr marL="1704975" indent="-36195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777342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6800" y="1958400"/>
            <a:ext cx="6680518" cy="4880450"/>
          </a:xfrm>
        </p:spPr>
        <p:txBody>
          <a:bodyPr/>
          <a:lstStyle>
            <a:lvl1pPr marL="0" indent="0">
              <a:buFontTx/>
              <a:buNone/>
              <a:defRPr lang="en-US" sz="4400" kern="1200" dirty="0" smtClean="0">
                <a:solidFill>
                  <a:schemeClr val="bg1"/>
                </a:solidFill>
                <a:latin typeface="Bariol Regular" pitchFamily="50" charset="0"/>
                <a:ea typeface="+mn-ea"/>
                <a:cs typeface="+mn-cs"/>
              </a:defRPr>
            </a:lvl1pPr>
            <a:lvl2pPr>
              <a:defRPr sz="4000"/>
            </a:lvl2pPr>
            <a:lvl3pPr>
              <a:defRPr sz="3300"/>
            </a:lvl3pPr>
            <a:lvl4pPr>
              <a:defRPr sz="3000"/>
            </a:lvl4pPr>
            <a:lvl5pPr>
              <a:defRPr sz="3000"/>
            </a:lvl5pPr>
            <a:lvl6pPr>
              <a:defRPr sz="3000"/>
            </a:lvl6pPr>
            <a:lvl7pPr>
              <a:defRPr sz="3000"/>
            </a:lvl7pPr>
            <a:lvl8pPr>
              <a:defRPr sz="3000"/>
            </a:lvl8pPr>
            <a:lvl9pPr>
              <a:defRPr sz="3000"/>
            </a:lvl9pPr>
          </a:lstStyle>
          <a:p>
            <a:pPr marL="271463" lvl="0" indent="-271463" algn="l" defTabSz="1511595" rtl="0" eaLnBrk="1" latinLnBrk="0" hangingPunct="1">
              <a:spcBef>
                <a:spcPct val="20000"/>
              </a:spcBef>
              <a:buFont typeface="Arial" panose="020B0604020202020204" pitchFamily="34" charset="0"/>
              <a:buChar char="•"/>
            </a:pPr>
            <a:r>
              <a:rPr lang="en-US" dirty="0" smtClean="0"/>
              <a:t>Click to edit Master text styles</a:t>
            </a:r>
          </a:p>
        </p:txBody>
      </p:sp>
      <p:sp>
        <p:nvSpPr>
          <p:cNvPr id="4" name="Content Placeholder 3"/>
          <p:cNvSpPr>
            <a:spLocks noGrp="1"/>
          </p:cNvSpPr>
          <p:nvPr>
            <p:ph sz="half" idx="2"/>
          </p:nvPr>
        </p:nvSpPr>
        <p:spPr>
          <a:xfrm>
            <a:off x="7688897" y="1942306"/>
            <a:ext cx="6680518" cy="4896544"/>
          </a:xfrm>
        </p:spPr>
        <p:txBody>
          <a:bodyPr/>
          <a:lstStyle>
            <a:lvl1pPr marL="566848" indent="-566848">
              <a:defRPr lang="en-US" sz="4400" kern="1200" dirty="0" smtClean="0">
                <a:solidFill>
                  <a:schemeClr val="bg1"/>
                </a:solidFill>
                <a:latin typeface="Bariol Regular" pitchFamily="50" charset="0"/>
                <a:ea typeface="+mn-ea"/>
                <a:cs typeface="+mn-cs"/>
              </a:defRPr>
            </a:lvl1pPr>
            <a:lvl2pPr marL="566848" indent="-566848">
              <a:defRPr sz="4000"/>
            </a:lvl2pPr>
            <a:lvl3pPr>
              <a:defRPr sz="3300"/>
            </a:lvl3pPr>
            <a:lvl4pPr>
              <a:defRPr sz="3000"/>
            </a:lvl4pPr>
            <a:lvl5pPr>
              <a:defRPr sz="3000"/>
            </a:lvl5pPr>
            <a:lvl6pPr>
              <a:defRPr sz="3000"/>
            </a:lvl6pPr>
            <a:lvl7pPr>
              <a:defRPr sz="3000"/>
            </a:lvl7pPr>
            <a:lvl8pPr>
              <a:defRPr sz="3000"/>
            </a:lvl8pPr>
            <a:lvl9pPr>
              <a:defRPr sz="3000"/>
            </a:lvl9pPr>
          </a:lstStyle>
          <a:p>
            <a:pPr marL="271463" lvl="0" indent="-271463" algn="l" defTabSz="1511595" rtl="0" eaLnBrk="1" latinLnBrk="0" hangingPunct="1">
              <a:spcBef>
                <a:spcPct val="20000"/>
              </a:spcBef>
              <a:buFont typeface="Arial" panose="020B0604020202020204" pitchFamily="34" charset="0"/>
              <a:buChar char="•"/>
            </a:pPr>
            <a:r>
              <a:rPr lang="en-US" dirty="0" smtClean="0"/>
              <a:t>Click to edit Master text styles</a:t>
            </a:r>
          </a:p>
        </p:txBody>
      </p:sp>
      <p:sp>
        <p:nvSpPr>
          <p:cNvPr id="8"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US" smtClean="0"/>
              <a:t>Click to edit Master title style</a:t>
            </a:r>
            <a:endParaRPr lang="en-US" dirty="0"/>
          </a:p>
        </p:txBody>
      </p:sp>
      <p:sp>
        <p:nvSpPr>
          <p:cNvPr id="9" name="Text Placeholder 3"/>
          <p:cNvSpPr>
            <a:spLocks noGrp="1"/>
          </p:cNvSpPr>
          <p:nvPr>
            <p:ph type="body" sz="half" idx="13"/>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US" smtClean="0"/>
              <a:t>Click to edit Master text styles</a:t>
            </a:r>
          </a:p>
        </p:txBody>
      </p:sp>
      <p:pic>
        <p:nvPicPr>
          <p:cNvPr id="10" name="Picture 9"/>
          <p:cNvPicPr>
            <a:picLocks noChangeAspect="1"/>
          </p:cNvPicPr>
          <p:nvPr userDrawn="1"/>
        </p:nvPicPr>
        <p:blipFill>
          <a:blip r:embed="rId2"/>
          <a:stretch>
            <a:fillRect/>
          </a:stretch>
        </p:blipFill>
        <p:spPr>
          <a:xfrm>
            <a:off x="12989451" y="7414605"/>
            <a:ext cx="1740083" cy="672974"/>
          </a:xfrm>
          <a:prstGeom prst="rect">
            <a:avLst/>
          </a:prstGeom>
        </p:spPr>
      </p:pic>
    </p:spTree>
    <p:extLst>
      <p:ext uri="{BB962C8B-B14F-4D97-AF65-F5344CB8AC3E}">
        <p14:creationId xmlns:p14="http://schemas.microsoft.com/office/powerpoint/2010/main" val="378002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309633" y="356334"/>
            <a:ext cx="4976251" cy="428219"/>
          </a:xfrm>
          <a:prstGeom prst="rect">
            <a:avLst/>
          </a:prstGeom>
        </p:spPr>
        <p:txBody>
          <a:bodyPr lIns="90000" tIns="46800" rIns="90000" bIns="46800" anchor="t">
            <a:noAutofit/>
          </a:bodyPr>
          <a:lstStyle>
            <a:lvl1pPr marL="0" algn="l" defTabSz="674781" rtl="0" eaLnBrk="1" latinLnBrk="0" hangingPunct="1">
              <a:defRPr lang="en-US" sz="2550" kern="1200" dirty="0">
                <a:solidFill>
                  <a:srgbClr val="EFA069"/>
                </a:solidFill>
                <a:latin typeface="Bariol Regular"/>
                <a:ea typeface="+mn-ea"/>
                <a:cs typeface="Bariol Regular"/>
              </a:defRPr>
            </a:lvl1pPr>
          </a:lstStyle>
          <a:p>
            <a:r>
              <a:rPr lang="en-GB" dirty="0" smtClean="0"/>
              <a:t>Click to edit Master title style</a:t>
            </a:r>
            <a:endParaRPr lang="en-US" dirty="0"/>
          </a:p>
        </p:txBody>
      </p:sp>
      <p:sp>
        <p:nvSpPr>
          <p:cNvPr id="10" name="Title 1"/>
          <p:cNvSpPr txBox="1">
            <a:spLocks/>
          </p:cNvSpPr>
          <p:nvPr userDrawn="1"/>
        </p:nvSpPr>
        <p:spPr>
          <a:xfrm>
            <a:off x="-1" y="1447530"/>
            <a:ext cx="15125700" cy="5573673"/>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
        <p:nvSpPr>
          <p:cNvPr id="4" name="Text Placeholder 3"/>
          <p:cNvSpPr>
            <a:spLocks noGrp="1"/>
          </p:cNvSpPr>
          <p:nvPr>
            <p:ph type="body" sz="half" idx="2"/>
          </p:nvPr>
        </p:nvSpPr>
        <p:spPr>
          <a:xfrm>
            <a:off x="333155" y="757262"/>
            <a:ext cx="4976251" cy="484450"/>
          </a:xfrm>
        </p:spPr>
        <p:txBody>
          <a:bodyPr lIns="90000" tIns="46800" rIns="90000" bIns="46800">
            <a:noAutofit/>
          </a:bodyPr>
          <a:lstStyle>
            <a:lvl1pPr marL="0" indent="0" algn="l" defTabSz="674781" rtl="0" eaLnBrk="1" latinLnBrk="0" hangingPunct="1">
              <a:lnSpc>
                <a:spcPct val="105000"/>
              </a:lnSpc>
              <a:buNone/>
              <a:defRPr lang="en-GB" sz="2400" kern="1200" dirty="0" smtClean="0">
                <a:solidFill>
                  <a:srgbClr val="333F48"/>
                </a:solidFill>
                <a:latin typeface="Bariol Regular"/>
                <a:ea typeface="+mn-ea"/>
                <a:cs typeface="Bariol Regular"/>
              </a:defRPr>
            </a:lvl1pPr>
            <a:lvl2pPr marL="674781" indent="0">
              <a:buNone/>
              <a:defRPr sz="1800"/>
            </a:lvl2pPr>
            <a:lvl3pPr marL="1349563" indent="0">
              <a:buNone/>
              <a:defRPr sz="1500"/>
            </a:lvl3pPr>
            <a:lvl4pPr marL="2024344" indent="0">
              <a:buNone/>
              <a:defRPr sz="1300"/>
            </a:lvl4pPr>
            <a:lvl5pPr marL="2699126" indent="0">
              <a:buNone/>
              <a:defRPr sz="1300"/>
            </a:lvl5pPr>
            <a:lvl6pPr marL="3373907" indent="0">
              <a:buNone/>
              <a:defRPr sz="1300"/>
            </a:lvl6pPr>
            <a:lvl7pPr marL="4048689" indent="0">
              <a:buNone/>
              <a:defRPr sz="1300"/>
            </a:lvl7pPr>
            <a:lvl8pPr marL="4723470" indent="0">
              <a:buNone/>
              <a:defRPr sz="1300"/>
            </a:lvl8pPr>
            <a:lvl9pPr marL="5398252" indent="0">
              <a:buNone/>
              <a:defRPr sz="1300"/>
            </a:lvl9pPr>
          </a:lstStyle>
          <a:p>
            <a:pPr lvl="0"/>
            <a:r>
              <a:rPr lang="en-GB" dirty="0" smtClean="0"/>
              <a:t>Click to edit Master text styles</a:t>
            </a:r>
          </a:p>
        </p:txBody>
      </p:sp>
      <p:pic>
        <p:nvPicPr>
          <p:cNvPr id="12" name="Picture 11"/>
          <p:cNvPicPr>
            <a:picLocks noChangeAspect="1"/>
          </p:cNvPicPr>
          <p:nvPr userDrawn="1"/>
        </p:nvPicPr>
        <p:blipFill>
          <a:blip r:embed="rId2"/>
          <a:stretch>
            <a:fillRect/>
          </a:stretch>
        </p:blipFill>
        <p:spPr>
          <a:xfrm>
            <a:off x="12989451" y="7414605"/>
            <a:ext cx="1740083" cy="672974"/>
          </a:xfrm>
          <a:prstGeom prst="rect">
            <a:avLst/>
          </a:prstGeom>
        </p:spPr>
      </p:pic>
    </p:spTree>
    <p:extLst>
      <p:ext uri="{BB962C8B-B14F-4D97-AF65-F5344CB8AC3E}">
        <p14:creationId xmlns:p14="http://schemas.microsoft.com/office/powerpoint/2010/main" val="3367922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6285" y="340120"/>
            <a:ext cx="13613130" cy="1415521"/>
          </a:xfrm>
          <a:prstGeom prst="rect">
            <a:avLst/>
          </a:prstGeom>
        </p:spPr>
        <p:txBody>
          <a:bodyPr vert="horz" lIns="151159" tIns="75580" rIns="151159" bIns="7558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756285" y="1981731"/>
            <a:ext cx="13613130" cy="5605070"/>
          </a:xfrm>
          <a:prstGeom prst="rect">
            <a:avLst/>
          </a:prstGeom>
        </p:spPr>
        <p:txBody>
          <a:bodyPr vert="horz" lIns="151159" tIns="75580" rIns="151159" bIns="755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756285" y="7871869"/>
            <a:ext cx="3529330" cy="452181"/>
          </a:xfrm>
          <a:prstGeom prst="rect">
            <a:avLst/>
          </a:prstGeom>
        </p:spPr>
        <p:txBody>
          <a:bodyPr vert="horz" lIns="151159" tIns="75580" rIns="151159" bIns="75580" rtlCol="0" anchor="ctr"/>
          <a:lstStyle>
            <a:lvl1pPr algn="l">
              <a:defRPr sz="2000">
                <a:solidFill>
                  <a:schemeClr val="tx1">
                    <a:tint val="75000"/>
                  </a:schemeClr>
                </a:solidFill>
              </a:defRPr>
            </a:lvl1pPr>
          </a:lstStyle>
          <a:p>
            <a:fld id="{CB8ED96D-1CB9-4081-A786-5E678A20E7B5}" type="datetimeFigureOut">
              <a:rPr lang="en-GB" smtClean="0"/>
              <a:t>03/04/2017</a:t>
            </a:fld>
            <a:endParaRPr lang="en-GB"/>
          </a:p>
        </p:txBody>
      </p:sp>
      <p:sp>
        <p:nvSpPr>
          <p:cNvPr id="5" name="Footer Placeholder 4"/>
          <p:cNvSpPr>
            <a:spLocks noGrp="1"/>
          </p:cNvSpPr>
          <p:nvPr>
            <p:ph type="ftr" sz="quarter" idx="3"/>
          </p:nvPr>
        </p:nvSpPr>
        <p:spPr>
          <a:xfrm>
            <a:off x="5167948" y="7871869"/>
            <a:ext cx="4789805" cy="452181"/>
          </a:xfrm>
          <a:prstGeom prst="rect">
            <a:avLst/>
          </a:prstGeom>
        </p:spPr>
        <p:txBody>
          <a:bodyPr vert="horz" lIns="151159" tIns="75580" rIns="151159" bIns="75580" rtlCol="0" anchor="ctr"/>
          <a:lstStyle>
            <a:lvl1pPr algn="ctr">
              <a:defRPr sz="2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840085" y="7871869"/>
            <a:ext cx="3529330" cy="452181"/>
          </a:xfrm>
          <a:prstGeom prst="rect">
            <a:avLst/>
          </a:prstGeom>
        </p:spPr>
        <p:txBody>
          <a:bodyPr vert="horz" lIns="151159" tIns="75580" rIns="151159" bIns="75580" rtlCol="0" anchor="ctr"/>
          <a:lstStyle>
            <a:lvl1pPr algn="r">
              <a:defRPr sz="2000">
                <a:solidFill>
                  <a:schemeClr val="tx1">
                    <a:tint val="75000"/>
                  </a:schemeClr>
                </a:solidFill>
              </a:defRPr>
            </a:lvl1pPr>
          </a:lstStyle>
          <a:p>
            <a:fld id="{6EF05B89-2323-4F8E-A7A6-DB50CB5D4527}" type="slidenum">
              <a:rPr lang="en-GB" smtClean="0"/>
              <a:t>‹#›</a:t>
            </a:fld>
            <a:endParaRPr lang="en-GB"/>
          </a:p>
        </p:txBody>
      </p:sp>
      <p:sp>
        <p:nvSpPr>
          <p:cNvPr id="9" name="Title 1"/>
          <p:cNvSpPr txBox="1">
            <a:spLocks/>
          </p:cNvSpPr>
          <p:nvPr/>
        </p:nvSpPr>
        <p:spPr>
          <a:xfrm>
            <a:off x="-1" y="1447800"/>
            <a:ext cx="15124113" cy="5574715"/>
          </a:xfrm>
          <a:prstGeom prst="rect">
            <a:avLst/>
          </a:prstGeom>
          <a:solidFill>
            <a:srgbClr val="EB9458"/>
          </a:solidFill>
          <a:ln>
            <a:noFill/>
          </a:ln>
        </p:spPr>
        <p:txBody>
          <a:bodyPr vert="horz" lIns="134956" tIns="67478" rIns="134956" bIns="67478" rtlCol="0" anchor="ctr">
            <a:normAutofit/>
          </a:bodyPr>
          <a:lstStyle>
            <a:lvl1pPr algn="ctr" defTabSz="674781" rtl="0" eaLnBrk="1" latinLnBrk="0" hangingPunct="1">
              <a:spcBef>
                <a:spcPct val="0"/>
              </a:spcBef>
              <a:buNone/>
              <a:defRPr sz="65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944759408"/>
      </p:ext>
    </p:extLst>
  </p:cSld>
  <p:clrMap bg1="lt1" tx1="dk1" bg2="lt2" tx2="dk2" accent1="accent1" accent2="accent2" accent3="accent3" accent4="accent4" accent5="accent5" accent6="accent6" hlink="hlink" folHlink="folHlink"/>
  <p:sldLayoutIdLst>
    <p:sldLayoutId id="2147483660" r:id="rId1"/>
    <p:sldLayoutId id="2147483664" r:id="rId2"/>
    <p:sldLayoutId id="2147483662" r:id="rId3"/>
    <p:sldLayoutId id="2147483652" r:id="rId4"/>
    <p:sldLayoutId id="2147483663" r:id="rId5"/>
  </p:sldLayoutIdLst>
  <p:timing>
    <p:tnLst>
      <p:par>
        <p:cTn id="1" dur="indefinite" restart="never" nodeType="tmRoot"/>
      </p:par>
    </p:tnLst>
  </p:timing>
  <p:txStyles>
    <p:titleStyle>
      <a:lvl1pPr algn="ctr" defTabSz="1511595" rtl="0" eaLnBrk="1" latinLnBrk="0" hangingPunct="1">
        <a:spcBef>
          <a:spcPct val="0"/>
        </a:spcBef>
        <a:buNone/>
        <a:defRPr sz="7300" kern="1200">
          <a:solidFill>
            <a:schemeClr val="tx1"/>
          </a:solidFill>
          <a:latin typeface="+mj-lt"/>
          <a:ea typeface="+mj-ea"/>
          <a:cs typeface="+mj-cs"/>
        </a:defRPr>
      </a:lvl1pPr>
    </p:titleStyle>
    <p:bodyStyle>
      <a:lvl1pPr marL="566848" indent="-566848" algn="l" defTabSz="1511595" rtl="0" eaLnBrk="1" latinLnBrk="0" hangingPunct="1">
        <a:spcBef>
          <a:spcPct val="20000"/>
        </a:spcBef>
        <a:buFont typeface="Arial" panose="020B0604020202020204" pitchFamily="34" charset="0"/>
        <a:buChar char="•"/>
        <a:defRPr sz="7300" kern="1200">
          <a:solidFill>
            <a:schemeClr val="bg1"/>
          </a:solidFill>
          <a:latin typeface="Bariol Regular" pitchFamily="50" charset="0"/>
          <a:ea typeface="+mn-ea"/>
          <a:cs typeface="+mn-cs"/>
        </a:defRPr>
      </a:lvl1pPr>
      <a:lvl2pPr marL="1228171" indent="-472373" algn="l" defTabSz="1511595" rtl="0" eaLnBrk="1" latinLnBrk="0" hangingPunct="1">
        <a:spcBef>
          <a:spcPct val="20000"/>
        </a:spcBef>
        <a:buFont typeface="Arial" panose="020B0604020202020204" pitchFamily="34" charset="0"/>
        <a:buChar char="–"/>
        <a:defRPr sz="4600" kern="1200">
          <a:solidFill>
            <a:schemeClr val="bg1"/>
          </a:solidFill>
          <a:latin typeface="Bariol Regular" pitchFamily="50" charset="0"/>
          <a:ea typeface="+mn-ea"/>
          <a:cs typeface="+mn-cs"/>
        </a:defRPr>
      </a:lvl2pPr>
      <a:lvl3pPr marL="1889493" indent="-377899" algn="l" defTabSz="1511595" rtl="0" eaLnBrk="1" latinLnBrk="0" hangingPunct="1">
        <a:spcBef>
          <a:spcPct val="20000"/>
        </a:spcBef>
        <a:buFont typeface="Arial" panose="020B0604020202020204" pitchFamily="34" charset="0"/>
        <a:buChar char="•"/>
        <a:defRPr sz="4000" kern="1200">
          <a:solidFill>
            <a:schemeClr val="bg1"/>
          </a:solidFill>
          <a:latin typeface="Bariol Regular" pitchFamily="50" charset="0"/>
          <a:ea typeface="+mn-ea"/>
          <a:cs typeface="+mn-cs"/>
        </a:defRPr>
      </a:lvl3pPr>
      <a:lvl4pPr marL="2645291" indent="-377899" algn="l" defTabSz="1511595" rtl="0" eaLnBrk="1" latinLnBrk="0" hangingPunct="1">
        <a:spcBef>
          <a:spcPct val="20000"/>
        </a:spcBef>
        <a:buFont typeface="Arial" panose="020B0604020202020204" pitchFamily="34" charset="0"/>
        <a:buChar char="–"/>
        <a:defRPr sz="3300" kern="1200">
          <a:solidFill>
            <a:schemeClr val="bg1"/>
          </a:solidFill>
          <a:latin typeface="Bariol Regular" pitchFamily="50" charset="0"/>
          <a:ea typeface="+mn-ea"/>
          <a:cs typeface="+mn-cs"/>
        </a:defRPr>
      </a:lvl4pPr>
      <a:lvl5pPr marL="3401088" indent="-377899" algn="l" defTabSz="1511595" rtl="0" eaLnBrk="1" latinLnBrk="0" hangingPunct="1">
        <a:spcBef>
          <a:spcPct val="20000"/>
        </a:spcBef>
        <a:buFont typeface="Arial" panose="020B0604020202020204" pitchFamily="34" charset="0"/>
        <a:buChar char="»"/>
        <a:defRPr sz="3300" kern="1200">
          <a:solidFill>
            <a:schemeClr val="bg1"/>
          </a:solidFill>
          <a:latin typeface="Bariol Regular" pitchFamily="50" charset="0"/>
          <a:ea typeface="+mn-ea"/>
          <a:cs typeface="+mn-cs"/>
        </a:defRPr>
      </a:lvl5pPr>
      <a:lvl6pPr marL="4156885"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6pPr>
      <a:lvl7pPr marL="4912683"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7pPr>
      <a:lvl8pPr marL="5668480"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8pPr>
      <a:lvl9pPr marL="6424277" indent="-377899" algn="l" defTabSz="1511595"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9pPr>
    </p:bodyStyle>
    <p:otherStyle>
      <a:defPPr>
        <a:defRPr lang="en-US"/>
      </a:defPPr>
      <a:lvl1pPr marL="0" algn="l" defTabSz="1511595" rtl="0" eaLnBrk="1" latinLnBrk="0" hangingPunct="1">
        <a:defRPr sz="3000" kern="1200">
          <a:solidFill>
            <a:schemeClr val="tx1"/>
          </a:solidFill>
          <a:latin typeface="+mn-lt"/>
          <a:ea typeface="+mn-ea"/>
          <a:cs typeface="+mn-cs"/>
        </a:defRPr>
      </a:lvl1pPr>
      <a:lvl2pPr marL="755797" algn="l" defTabSz="1511595" rtl="0" eaLnBrk="1" latinLnBrk="0" hangingPunct="1">
        <a:defRPr sz="3000" kern="1200">
          <a:solidFill>
            <a:schemeClr val="tx1"/>
          </a:solidFill>
          <a:latin typeface="+mn-lt"/>
          <a:ea typeface="+mn-ea"/>
          <a:cs typeface="+mn-cs"/>
        </a:defRPr>
      </a:lvl2pPr>
      <a:lvl3pPr marL="1511595" algn="l" defTabSz="1511595" rtl="0" eaLnBrk="1" latinLnBrk="0" hangingPunct="1">
        <a:defRPr sz="3000" kern="1200">
          <a:solidFill>
            <a:schemeClr val="tx1"/>
          </a:solidFill>
          <a:latin typeface="+mn-lt"/>
          <a:ea typeface="+mn-ea"/>
          <a:cs typeface="+mn-cs"/>
        </a:defRPr>
      </a:lvl3pPr>
      <a:lvl4pPr marL="2267392" algn="l" defTabSz="1511595" rtl="0" eaLnBrk="1" latinLnBrk="0" hangingPunct="1">
        <a:defRPr sz="3000" kern="1200">
          <a:solidFill>
            <a:schemeClr val="tx1"/>
          </a:solidFill>
          <a:latin typeface="+mn-lt"/>
          <a:ea typeface="+mn-ea"/>
          <a:cs typeface="+mn-cs"/>
        </a:defRPr>
      </a:lvl4pPr>
      <a:lvl5pPr marL="3023189" algn="l" defTabSz="1511595" rtl="0" eaLnBrk="1" latinLnBrk="0" hangingPunct="1">
        <a:defRPr sz="3000" kern="1200">
          <a:solidFill>
            <a:schemeClr val="tx1"/>
          </a:solidFill>
          <a:latin typeface="+mn-lt"/>
          <a:ea typeface="+mn-ea"/>
          <a:cs typeface="+mn-cs"/>
        </a:defRPr>
      </a:lvl5pPr>
      <a:lvl6pPr marL="3778987" algn="l" defTabSz="1511595" rtl="0" eaLnBrk="1" latinLnBrk="0" hangingPunct="1">
        <a:defRPr sz="3000" kern="1200">
          <a:solidFill>
            <a:schemeClr val="tx1"/>
          </a:solidFill>
          <a:latin typeface="+mn-lt"/>
          <a:ea typeface="+mn-ea"/>
          <a:cs typeface="+mn-cs"/>
        </a:defRPr>
      </a:lvl6pPr>
      <a:lvl7pPr marL="4534784" algn="l" defTabSz="1511595" rtl="0" eaLnBrk="1" latinLnBrk="0" hangingPunct="1">
        <a:defRPr sz="3000" kern="1200">
          <a:solidFill>
            <a:schemeClr val="tx1"/>
          </a:solidFill>
          <a:latin typeface="+mn-lt"/>
          <a:ea typeface="+mn-ea"/>
          <a:cs typeface="+mn-cs"/>
        </a:defRPr>
      </a:lvl7pPr>
      <a:lvl8pPr marL="5290581" algn="l" defTabSz="1511595" rtl="0" eaLnBrk="1" latinLnBrk="0" hangingPunct="1">
        <a:defRPr sz="3000" kern="1200">
          <a:solidFill>
            <a:schemeClr val="tx1"/>
          </a:solidFill>
          <a:latin typeface="+mn-lt"/>
          <a:ea typeface="+mn-ea"/>
          <a:cs typeface="+mn-cs"/>
        </a:defRPr>
      </a:lvl8pPr>
      <a:lvl9pPr marL="6046379" algn="l" defTabSz="1511595"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sz="7200" b="1" dirty="0" smtClean="0"/>
              <a:t>ABU DHABI, UAE</a:t>
            </a:r>
            <a:endParaRPr lang="en-GB" sz="7200" b="1" dirty="0"/>
          </a:p>
        </p:txBody>
      </p:sp>
      <p:sp>
        <p:nvSpPr>
          <p:cNvPr id="3" name="Title 2"/>
          <p:cNvSpPr>
            <a:spLocks noGrp="1"/>
          </p:cNvSpPr>
          <p:nvPr>
            <p:ph type="ctrTitle"/>
          </p:nvPr>
        </p:nvSpPr>
        <p:spPr/>
        <p:txBody>
          <a:bodyPr/>
          <a:lstStyle/>
          <a:p>
            <a:r>
              <a:rPr lang="en-GB" dirty="0" smtClean="0"/>
              <a:t>RIBA International Case Studies</a:t>
            </a:r>
            <a:endParaRPr lang="en-GB" dirty="0"/>
          </a:p>
        </p:txBody>
      </p:sp>
    </p:spTree>
    <p:extLst>
      <p:ext uri="{BB962C8B-B14F-4D97-AF65-F5344CB8AC3E}">
        <p14:creationId xmlns:p14="http://schemas.microsoft.com/office/powerpoint/2010/main" val="247908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Abu Dhabi</a:t>
            </a:r>
            <a:endParaRPr lang="en-GB" dirty="0"/>
          </a:p>
        </p:txBody>
      </p:sp>
      <p:sp>
        <p:nvSpPr>
          <p:cNvPr id="4" name="Content Placeholder 3"/>
          <p:cNvSpPr>
            <a:spLocks noGrp="1"/>
          </p:cNvSpPr>
          <p:nvPr>
            <p:ph idx="1"/>
          </p:nvPr>
        </p:nvSpPr>
        <p:spPr>
          <a:xfrm>
            <a:off x="362050" y="1510258"/>
            <a:ext cx="14329592" cy="5904656"/>
          </a:xfrm>
        </p:spPr>
        <p:txBody>
          <a:bodyPr>
            <a:noAutofit/>
          </a:bodyPr>
          <a:lstStyle/>
          <a:p>
            <a:pPr marL="0" indent="0">
              <a:lnSpc>
                <a:spcPct val="120000"/>
              </a:lnSpc>
              <a:spcBef>
                <a:spcPts val="600"/>
              </a:spcBef>
              <a:spcAft>
                <a:spcPts val="600"/>
              </a:spcAft>
              <a:buNone/>
            </a:pPr>
            <a:r>
              <a:rPr lang="en-GB" sz="2200" b="1" dirty="0"/>
              <a:t>RIBA member John Harding, Principal Architect, International and Major Projects at Parsons Brinckerhoff </a:t>
            </a:r>
            <a:r>
              <a:rPr lang="en-GB" sz="2200" b="1" dirty="0" smtClean="0"/>
              <a:t>Ltd</a:t>
            </a:r>
            <a:r>
              <a:rPr lang="en-GB" sz="2200" b="1" dirty="0"/>
              <a:t>, shares his experience of working overseas</a:t>
            </a:r>
            <a:r>
              <a:rPr lang="en-GB" sz="2200" b="1" dirty="0" smtClean="0"/>
              <a:t>.</a:t>
            </a:r>
          </a:p>
          <a:p>
            <a:pPr marL="0" indent="0">
              <a:lnSpc>
                <a:spcPct val="120000"/>
              </a:lnSpc>
              <a:spcBef>
                <a:spcPts val="600"/>
              </a:spcBef>
              <a:spcAft>
                <a:spcPts val="600"/>
              </a:spcAft>
              <a:buNone/>
            </a:pPr>
            <a:r>
              <a:rPr lang="en-GB" sz="2000" dirty="0"/>
              <a:t>John's first overseas appointment was in Singapore in 1996, and since then he has worked in Taiwan and Malaysia. Most recently he has been involved in providing station concept designs for a proposed 1500km railway in Abu Dhabi.</a:t>
            </a:r>
          </a:p>
          <a:p>
            <a:pPr marL="0" indent="0">
              <a:lnSpc>
                <a:spcPct val="120000"/>
              </a:lnSpc>
              <a:spcBef>
                <a:spcPts val="600"/>
              </a:spcBef>
              <a:spcAft>
                <a:spcPts val="600"/>
              </a:spcAft>
              <a:buNone/>
            </a:pPr>
            <a:r>
              <a:rPr lang="en-GB" sz="2000" dirty="0"/>
              <a:t>John explains what motivated him to look for architectural work outside of the UK</a:t>
            </a:r>
            <a:r>
              <a:rPr lang="en-GB" sz="2000" dirty="0" smtClean="0"/>
              <a:t>:</a:t>
            </a:r>
          </a:p>
          <a:p>
            <a:pPr>
              <a:lnSpc>
                <a:spcPct val="120000"/>
              </a:lnSpc>
              <a:spcBef>
                <a:spcPts val="600"/>
              </a:spcBef>
              <a:spcAft>
                <a:spcPts val="600"/>
              </a:spcAft>
            </a:pPr>
            <a:endParaRPr lang="en-GB" sz="2000" dirty="0"/>
          </a:p>
          <a:p>
            <a:pPr>
              <a:lnSpc>
                <a:spcPct val="120000"/>
              </a:lnSpc>
              <a:spcBef>
                <a:spcPts val="600"/>
              </a:spcBef>
              <a:spcAft>
                <a:spcPts val="600"/>
              </a:spcAft>
            </a:pPr>
            <a:endParaRPr lang="en-GB" sz="2000" dirty="0" smtClean="0"/>
          </a:p>
          <a:p>
            <a:pPr marL="0" indent="0">
              <a:lnSpc>
                <a:spcPct val="120000"/>
              </a:lnSpc>
              <a:spcBef>
                <a:spcPts val="600"/>
              </a:spcBef>
              <a:spcAft>
                <a:spcPts val="600"/>
              </a:spcAft>
              <a:buNone/>
            </a:pPr>
            <a:endParaRPr lang="en-GB" sz="2000" dirty="0"/>
          </a:p>
          <a:p>
            <a:pPr marL="0" indent="0">
              <a:lnSpc>
                <a:spcPct val="120000"/>
              </a:lnSpc>
              <a:spcBef>
                <a:spcPts val="600"/>
              </a:spcBef>
              <a:spcAft>
                <a:spcPts val="600"/>
              </a:spcAft>
              <a:buNone/>
            </a:pPr>
            <a:r>
              <a:rPr lang="en-GB" sz="1600" i="1" dirty="0" smtClean="0"/>
              <a:t>A </a:t>
            </a:r>
            <a:r>
              <a:rPr lang="en-GB" sz="1600" i="1" dirty="0"/>
              <a:t>large canopy shades the </a:t>
            </a:r>
            <a:r>
              <a:rPr lang="en-GB" sz="1600" i="1" dirty="0" smtClean="0"/>
              <a:t>street</a:t>
            </a:r>
          </a:p>
          <a:p>
            <a:pPr marL="0" indent="0">
              <a:lnSpc>
                <a:spcPct val="120000"/>
              </a:lnSpc>
              <a:spcBef>
                <a:spcPts val="600"/>
              </a:spcBef>
              <a:spcAft>
                <a:spcPts val="600"/>
              </a:spcAft>
              <a:buNone/>
            </a:pPr>
            <a:r>
              <a:rPr lang="en-GB" sz="2000" dirty="0" smtClean="0"/>
              <a:t>'I </a:t>
            </a:r>
            <a:r>
              <a:rPr lang="en-GB" sz="2000" dirty="0"/>
              <a:t>wanted to work on large, civic, urban and national scale projects and these were plentiful outside of the UK. Soon after becoming a Chartered Architect and completing a Masters in Urban Design in 1993 I headed eastwards towards the double-digit 'growth tiger' economies of South East Asia, where I lived and worked with my young family in Singapore, Malaysia and Taiwan from 1996 to 2007. </a:t>
            </a:r>
            <a:endParaRPr lang="en-GB" sz="2000" dirty="0" smtClean="0"/>
          </a:p>
          <a:p>
            <a:pPr>
              <a:lnSpc>
                <a:spcPct val="120000"/>
              </a:lnSpc>
              <a:spcBef>
                <a:spcPts val="600"/>
              </a:spcBef>
              <a:spcAft>
                <a:spcPts val="600"/>
              </a:spcAft>
            </a:pPr>
            <a:endParaRPr lang="en-GB" sz="2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2" y="3886522"/>
            <a:ext cx="2487612"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79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Abu Dhabi</a:t>
            </a:r>
            <a:endParaRPr lang="en-GB" dirty="0"/>
          </a:p>
        </p:txBody>
      </p:sp>
      <p:sp>
        <p:nvSpPr>
          <p:cNvPr id="4" name="Content Placeholder 3"/>
          <p:cNvSpPr>
            <a:spLocks noGrp="1"/>
          </p:cNvSpPr>
          <p:nvPr>
            <p:ph idx="1"/>
          </p:nvPr>
        </p:nvSpPr>
        <p:spPr>
          <a:xfrm>
            <a:off x="362050" y="1726282"/>
            <a:ext cx="14401600" cy="5389046"/>
          </a:xfrm>
        </p:spPr>
        <p:txBody>
          <a:bodyPr>
            <a:normAutofit fontScale="85000" lnSpcReduction="20000"/>
          </a:bodyPr>
          <a:lstStyle/>
          <a:p>
            <a:pPr marL="0" lvl="0" indent="0">
              <a:lnSpc>
                <a:spcPct val="120000"/>
              </a:lnSpc>
              <a:spcBef>
                <a:spcPts val="600"/>
              </a:spcBef>
              <a:spcAft>
                <a:spcPts val="600"/>
              </a:spcAft>
              <a:buNone/>
            </a:pPr>
            <a:r>
              <a:rPr lang="en-GB" sz="2200" dirty="0">
                <a:solidFill>
                  <a:prstClr val="white"/>
                </a:solidFill>
              </a:rPr>
              <a:t>I now work for Parsons Brinckerhoff, a company benefitting from over 125 years operational experience in developed and emerging infrastructure markets and has established offices in many countries. Currently I travel to work in Abu Dhabi, Israel and Istanbul located within the </a:t>
            </a:r>
            <a:r>
              <a:rPr lang="en-GB" sz="2200" dirty="0" err="1">
                <a:solidFill>
                  <a:prstClr val="white"/>
                </a:solidFill>
              </a:rPr>
              <a:t>EuMENA</a:t>
            </a:r>
            <a:r>
              <a:rPr lang="en-GB" sz="2200" dirty="0">
                <a:solidFill>
                  <a:prstClr val="white"/>
                </a:solidFill>
              </a:rPr>
              <a:t> (Europe, Middle East and North Africa) region.</a:t>
            </a:r>
          </a:p>
          <a:p>
            <a:pPr marL="0" indent="0">
              <a:lnSpc>
                <a:spcPct val="150000"/>
              </a:lnSpc>
              <a:spcBef>
                <a:spcPts val="600"/>
              </a:spcBef>
              <a:spcAft>
                <a:spcPts val="600"/>
              </a:spcAft>
              <a:buNone/>
            </a:pPr>
            <a:r>
              <a:rPr lang="en-GB" sz="2200" dirty="0" smtClean="0">
                <a:ea typeface="Calibri"/>
                <a:cs typeface="Times New Roman"/>
              </a:rPr>
              <a:t>Global </a:t>
            </a:r>
            <a:r>
              <a:rPr lang="en-GB" sz="2200" dirty="0">
                <a:ea typeface="Calibri"/>
                <a:cs typeface="Times New Roman"/>
              </a:rPr>
              <a:t>growth of infrastructure and urbanisation had driven my career in urban design and transport architecture since I first headed eastwards in 1996.'</a:t>
            </a:r>
          </a:p>
          <a:p>
            <a:pPr marL="0" indent="0">
              <a:lnSpc>
                <a:spcPct val="150000"/>
              </a:lnSpc>
              <a:spcBef>
                <a:spcPts val="600"/>
              </a:spcBef>
              <a:spcAft>
                <a:spcPts val="600"/>
              </a:spcAft>
              <a:buNone/>
            </a:pPr>
            <a:r>
              <a:rPr lang="en-GB" sz="2200" dirty="0">
                <a:ea typeface="Calibri"/>
                <a:cs typeface="Times New Roman"/>
              </a:rPr>
              <a:t>John anticipates that opportunities overseas will continue for UK architects. He says:</a:t>
            </a:r>
          </a:p>
          <a:p>
            <a:pPr marL="0" indent="0">
              <a:lnSpc>
                <a:spcPct val="150000"/>
              </a:lnSpc>
              <a:spcBef>
                <a:spcPts val="600"/>
              </a:spcBef>
              <a:spcAft>
                <a:spcPts val="600"/>
              </a:spcAft>
              <a:buNone/>
            </a:pPr>
            <a:r>
              <a:rPr lang="en-GB" sz="2200" dirty="0">
                <a:ea typeface="Calibri"/>
                <a:cs typeface="Times New Roman"/>
              </a:rPr>
              <a:t>'The RIBA's recent report, 'The Future for Architects?' reports that the increasing population, urbanisation and construction demand means the forecast to 2020 is for 128% growth in infrastructure in emerging markets, compared to 18% in developed markets. Of course, forecasts are forecasts, and we are in unknown territory, but a decrease or plateau in population and urbanisation within the next decade seems less likely. So perhaps optimistically, the trend of an ageing and decreasing population, seen in developed markets, may slowly advance in emerging markets over the next generations, as a consequence of increased urbanisation, better infrastructure, sustainable development, and prosperity in terms of economics, health and well-being. Modestly contributing to that long-term process of geographic, demographic and economic change is a motivating thrill when looking outside of the UK for work.'</a:t>
            </a:r>
          </a:p>
          <a:p>
            <a:pPr>
              <a:lnSpc>
                <a:spcPct val="150000"/>
              </a:lnSpc>
              <a:spcBef>
                <a:spcPts val="600"/>
              </a:spcBef>
              <a:spcAft>
                <a:spcPts val="600"/>
              </a:spcAft>
            </a:pPr>
            <a:endParaRPr lang="en-GB" sz="2000" dirty="0"/>
          </a:p>
        </p:txBody>
      </p:sp>
    </p:spTree>
    <p:extLst>
      <p:ext uri="{BB962C8B-B14F-4D97-AF65-F5344CB8AC3E}">
        <p14:creationId xmlns:p14="http://schemas.microsoft.com/office/powerpoint/2010/main" val="157932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a:t>
            </a:r>
            <a:endParaRPr lang="en-GB" dirty="0"/>
          </a:p>
        </p:txBody>
      </p:sp>
      <p:sp>
        <p:nvSpPr>
          <p:cNvPr id="3" name="Text Placeholder 2"/>
          <p:cNvSpPr>
            <a:spLocks noGrp="1"/>
          </p:cNvSpPr>
          <p:nvPr>
            <p:ph type="body" sz="half" idx="2"/>
          </p:nvPr>
        </p:nvSpPr>
        <p:spPr/>
        <p:txBody>
          <a:bodyPr/>
          <a:lstStyle/>
          <a:p>
            <a:r>
              <a:rPr lang="en-GB" dirty="0" smtClean="0"/>
              <a:t>Abu Dhabi</a:t>
            </a:r>
            <a:endParaRPr lang="en-GB" dirty="0"/>
          </a:p>
        </p:txBody>
      </p:sp>
      <p:sp>
        <p:nvSpPr>
          <p:cNvPr id="4" name="Content Placeholder 3"/>
          <p:cNvSpPr>
            <a:spLocks noGrp="1"/>
          </p:cNvSpPr>
          <p:nvPr>
            <p:ph idx="1"/>
          </p:nvPr>
        </p:nvSpPr>
        <p:spPr>
          <a:xfrm>
            <a:off x="316800" y="1512964"/>
            <a:ext cx="14662874" cy="6050506"/>
          </a:xfrm>
        </p:spPr>
        <p:txBody>
          <a:bodyPr>
            <a:normAutofit fontScale="92500" lnSpcReduction="20000"/>
          </a:bodyPr>
          <a:lstStyle/>
          <a:p>
            <a:endParaRPr lang="en-GB" dirty="0" smtClean="0"/>
          </a:p>
          <a:p>
            <a:pPr>
              <a:lnSpc>
                <a:spcPct val="115000"/>
              </a:lnSpc>
              <a:spcAft>
                <a:spcPts val="1000"/>
              </a:spcAft>
            </a:pPr>
            <a:endParaRPr lang="en-GB" sz="2000" dirty="0" smtClean="0">
              <a:latin typeface="Calibri"/>
              <a:ea typeface="Calibri"/>
              <a:cs typeface="Times New Roman"/>
            </a:endParaRPr>
          </a:p>
          <a:p>
            <a:pPr marL="0" indent="0">
              <a:lnSpc>
                <a:spcPct val="115000"/>
              </a:lnSpc>
              <a:spcAft>
                <a:spcPts val="1000"/>
              </a:spcAft>
              <a:buNone/>
            </a:pPr>
            <a:endParaRPr lang="en-GB" sz="2200" dirty="0" smtClean="0">
              <a:ea typeface="Calibri"/>
              <a:cs typeface="Times New Roman"/>
            </a:endParaRPr>
          </a:p>
          <a:p>
            <a:pPr marL="0" indent="0">
              <a:lnSpc>
                <a:spcPct val="115000"/>
              </a:lnSpc>
              <a:spcAft>
                <a:spcPts val="1000"/>
              </a:spcAft>
              <a:buNone/>
            </a:pPr>
            <a:r>
              <a:rPr lang="en-GB" sz="1700" i="1" dirty="0" smtClean="0">
                <a:ea typeface="Calibri"/>
                <a:cs typeface="Times New Roman"/>
              </a:rPr>
              <a:t>Double-height </a:t>
            </a:r>
            <a:r>
              <a:rPr lang="en-GB" sz="1700" i="1" dirty="0">
                <a:ea typeface="Calibri"/>
                <a:cs typeface="Times New Roman"/>
              </a:rPr>
              <a:t>entrance pavilions around an enclosed, shaded pedestrian </a:t>
            </a:r>
            <a:r>
              <a:rPr lang="en-GB" sz="1700" i="1" dirty="0" smtClean="0">
                <a:ea typeface="Calibri"/>
                <a:cs typeface="Times New Roman"/>
              </a:rPr>
              <a:t>street</a:t>
            </a:r>
          </a:p>
          <a:p>
            <a:pPr marL="0" indent="0">
              <a:lnSpc>
                <a:spcPct val="115000"/>
              </a:lnSpc>
              <a:spcBef>
                <a:spcPts val="600"/>
              </a:spcBef>
              <a:spcAft>
                <a:spcPts val="600"/>
              </a:spcAft>
              <a:buNone/>
            </a:pPr>
            <a:r>
              <a:rPr lang="en-GB" sz="2200" dirty="0">
                <a:ea typeface="Calibri"/>
                <a:cs typeface="Times New Roman"/>
              </a:rPr>
              <a:t>Having a local office in Abu Dhabi has really helped John and the team at Parsons Brinckerhoff, whether they are winning a contract via a public tender or handling legal issues, it is vital to have people 'on the ground' in the country you are working in. John also advises that you may need experienced assistance to deal with local regulations and standards.</a:t>
            </a:r>
          </a:p>
          <a:p>
            <a:pPr marL="0" indent="0">
              <a:lnSpc>
                <a:spcPct val="115000"/>
              </a:lnSpc>
              <a:spcBef>
                <a:spcPts val="600"/>
              </a:spcBef>
              <a:spcAft>
                <a:spcPts val="600"/>
              </a:spcAft>
              <a:buNone/>
            </a:pPr>
            <a:r>
              <a:rPr lang="en-GB" sz="2200" b="1" dirty="0" smtClean="0">
                <a:ea typeface="Calibri"/>
                <a:cs typeface="Times New Roman"/>
              </a:rPr>
              <a:t>John's key learnings</a:t>
            </a:r>
            <a:endParaRPr lang="en-GB" sz="2200" dirty="0" smtClean="0">
              <a:ea typeface="Calibri"/>
              <a:cs typeface="Times New Roman"/>
            </a:endParaRPr>
          </a:p>
          <a:p>
            <a:pPr marL="0" indent="0">
              <a:lnSpc>
                <a:spcPct val="115000"/>
              </a:lnSpc>
              <a:spcBef>
                <a:spcPts val="600"/>
              </a:spcBef>
              <a:spcAft>
                <a:spcPts val="600"/>
              </a:spcAft>
              <a:buNone/>
            </a:pPr>
            <a:r>
              <a:rPr lang="en-GB" sz="2200" b="1" dirty="0" smtClean="0">
                <a:ea typeface="Calibri"/>
                <a:cs typeface="Times New Roman"/>
              </a:rPr>
              <a:t>Observe, observe, observe </a:t>
            </a:r>
            <a:br>
              <a:rPr lang="en-GB" sz="2200" b="1" dirty="0" smtClean="0">
                <a:ea typeface="Calibri"/>
                <a:cs typeface="Times New Roman"/>
              </a:rPr>
            </a:br>
            <a:r>
              <a:rPr lang="en-GB" sz="2200" dirty="0" smtClean="0">
                <a:ea typeface="Calibri"/>
                <a:cs typeface="Times New Roman"/>
              </a:rPr>
              <a:t>'Being away from home gave me time to visit other places within the UAE, spend time sight-seeing, take desert drives, and kayak in mangroves at the weekend. On those adventures I photographed, observed, and learned about the unique UAE built environment and came to understand how past, and present architects and builders responded in the way they did. UAE is a vast resource to be read. Observations and other research insights allowed discussion and agreement of a shared vision, and fundamental design objectives and creation of a framework to gain consensus from the client body. Then, having established a way to measure, qualify and assess the design, I produced an original concept which was responsive to clients’ concerns, vision and design objectives that suited Abu Dhabi’s climate, cultural and functional requirements.'</a:t>
            </a:r>
          </a:p>
          <a:p>
            <a:pPr>
              <a:lnSpc>
                <a:spcPct val="115000"/>
              </a:lnSpc>
              <a:spcAft>
                <a:spcPts val="1000"/>
              </a:spcAft>
            </a:pPr>
            <a:endParaRPr lang="en-GB" sz="2000" dirty="0">
              <a:latin typeface="Calibri"/>
              <a:ea typeface="Calibri"/>
              <a:cs typeface="Times New Roman"/>
            </a:endParaRPr>
          </a:p>
          <a:p>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770" y="1654274"/>
            <a:ext cx="24876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66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	</a:t>
            </a:r>
            <a:endParaRPr lang="en-GB" dirty="0"/>
          </a:p>
        </p:txBody>
      </p:sp>
      <p:sp>
        <p:nvSpPr>
          <p:cNvPr id="3" name="Text Placeholder 2"/>
          <p:cNvSpPr>
            <a:spLocks noGrp="1"/>
          </p:cNvSpPr>
          <p:nvPr>
            <p:ph type="body" sz="half" idx="2"/>
          </p:nvPr>
        </p:nvSpPr>
        <p:spPr/>
        <p:txBody>
          <a:bodyPr/>
          <a:lstStyle/>
          <a:p>
            <a:r>
              <a:rPr lang="en-GB" dirty="0" smtClean="0"/>
              <a:t>Abu Dhabi</a:t>
            </a:r>
            <a:endParaRPr lang="en-GB" dirty="0"/>
          </a:p>
        </p:txBody>
      </p:sp>
      <p:sp>
        <p:nvSpPr>
          <p:cNvPr id="4" name="Content Placeholder 3"/>
          <p:cNvSpPr>
            <a:spLocks noGrp="1"/>
          </p:cNvSpPr>
          <p:nvPr>
            <p:ph idx="1"/>
          </p:nvPr>
        </p:nvSpPr>
        <p:spPr/>
        <p:txBody>
          <a:bodyPr>
            <a:normAutofit/>
          </a:bodyPr>
          <a:lstStyle/>
          <a:p>
            <a:pPr marL="0" indent="0">
              <a:spcBef>
                <a:spcPts val="600"/>
              </a:spcBef>
              <a:spcAft>
                <a:spcPts val="600"/>
              </a:spcAft>
              <a:buNone/>
            </a:pPr>
            <a:r>
              <a:rPr lang="en-GB" sz="2000" b="1" dirty="0"/>
              <a:t>Be open</a:t>
            </a:r>
            <a:r>
              <a:rPr lang="en-GB" sz="2000" dirty="0"/>
              <a:t> </a:t>
            </a:r>
            <a:br>
              <a:rPr lang="en-GB" sz="2000" dirty="0"/>
            </a:br>
            <a:r>
              <a:rPr lang="en-GB" sz="2000" dirty="0"/>
              <a:t>'I learned that it is important to be open with the client and take time to describe the steps taken during the design process. Be prepared to discuss and explain the design outcome and be prepared to change and modify following discussion. Produce a conceptual design report that includes discussions of different opinions and options. Demonstrate why one option is better than several. Consider all viewpoints and options then provide an overview and summary. Finally, draw concise evidence based conclusions and demonstrate how the design mirrors the vision.</a:t>
            </a:r>
          </a:p>
          <a:p>
            <a:pPr marL="0" indent="0">
              <a:spcBef>
                <a:spcPts val="600"/>
              </a:spcBef>
              <a:spcAft>
                <a:spcPts val="600"/>
              </a:spcAft>
              <a:buNone/>
            </a:pPr>
            <a:r>
              <a:rPr lang="en-GB" sz="2000" dirty="0"/>
              <a:t>This process allows a more balanced debate of both esoteric and fundamental issues, options and configurations and increased likelihood of client acceptance and payment</a:t>
            </a:r>
            <a:r>
              <a:rPr lang="en-GB" sz="2000" dirty="0" smtClean="0"/>
              <a:t>.‘</a:t>
            </a:r>
          </a:p>
          <a:p>
            <a:pPr marL="0" indent="0">
              <a:buNone/>
            </a:pPr>
            <a:r>
              <a:rPr lang="en-GB" sz="2000" b="1" dirty="0"/>
              <a:t>John's top tips for working overseas</a:t>
            </a:r>
            <a:endParaRPr lang="en-GB" sz="2000" dirty="0"/>
          </a:p>
          <a:p>
            <a:pPr lvl="1"/>
            <a:r>
              <a:rPr lang="en-GB" sz="2000" dirty="0"/>
              <a:t>Maintain risks within your capacity to cope: payments may take longer, and deliverables may require more effort and resources, to incorporate client comments. You may require experienced assistance to deal with local regulations and standards. You may need deep pockets.</a:t>
            </a:r>
          </a:p>
          <a:p>
            <a:pPr lvl="1"/>
            <a:r>
              <a:rPr lang="en-GB" sz="2000" dirty="0"/>
              <a:t>First things first: establish and agree a vision and agree the judging criteria for your work with the client</a:t>
            </a:r>
            <a:r>
              <a:rPr lang="en-GB" sz="2000" dirty="0" smtClean="0"/>
              <a:t>.</a:t>
            </a:r>
            <a:endParaRPr lang="en-GB" sz="2000" dirty="0"/>
          </a:p>
          <a:p>
            <a:endParaRPr lang="en-GB" sz="2000" dirty="0"/>
          </a:p>
        </p:txBody>
      </p:sp>
    </p:spTree>
    <p:extLst>
      <p:ext uri="{BB962C8B-B14F-4D97-AF65-F5344CB8AC3E}">
        <p14:creationId xmlns:p14="http://schemas.microsoft.com/office/powerpoint/2010/main" val="56978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RIBA International Case Studies	</a:t>
            </a:r>
            <a:endParaRPr lang="en-GB" dirty="0"/>
          </a:p>
        </p:txBody>
      </p:sp>
      <p:sp>
        <p:nvSpPr>
          <p:cNvPr id="3" name="Text Placeholder 2"/>
          <p:cNvSpPr>
            <a:spLocks noGrp="1"/>
          </p:cNvSpPr>
          <p:nvPr>
            <p:ph type="body" sz="half" idx="2"/>
          </p:nvPr>
        </p:nvSpPr>
        <p:spPr/>
        <p:txBody>
          <a:bodyPr/>
          <a:lstStyle/>
          <a:p>
            <a:r>
              <a:rPr lang="en-GB" dirty="0" smtClean="0"/>
              <a:t>Abu Dhabi</a:t>
            </a:r>
            <a:endParaRPr lang="en-GB" dirty="0"/>
          </a:p>
        </p:txBody>
      </p:sp>
      <p:sp>
        <p:nvSpPr>
          <p:cNvPr id="4" name="Content Placeholder 3"/>
          <p:cNvSpPr>
            <a:spLocks noGrp="1"/>
          </p:cNvSpPr>
          <p:nvPr>
            <p:ph idx="1"/>
          </p:nvPr>
        </p:nvSpPr>
        <p:spPr/>
        <p:txBody>
          <a:bodyPr>
            <a:normAutofit/>
          </a:bodyPr>
          <a:lstStyle/>
          <a:p>
            <a:pPr lvl="1">
              <a:spcBef>
                <a:spcPts val="600"/>
              </a:spcBef>
              <a:spcAft>
                <a:spcPts val="600"/>
              </a:spcAft>
            </a:pPr>
            <a:r>
              <a:rPr lang="en-GB" sz="2000" dirty="0"/>
              <a:t>Enjoy what you do and specialise: be prepared to spend some time in the country. Be open minded, lack prejudice, solve problems and create insights. Identify ways that other architects have dealt with cultural, climatic and built environmental issues. For example, explain the built environment’s morphological configuration, in terms of shade or interdependencies, and how that insight influences design objectives. You may be able to add value by your own perspective and insights and produce something original. Your proposal may the first, biggest, longest, highest, fastest, competitive, cleanest, healthiest, sustainable design yet proposed for this country. Therefore, nurture and create an interdependent relationship because the client needs you and your proposal, whilst you need your client.</a:t>
            </a:r>
          </a:p>
          <a:p>
            <a:pPr lvl="1">
              <a:spcBef>
                <a:spcPts val="600"/>
              </a:spcBef>
              <a:spcAft>
                <a:spcPts val="600"/>
              </a:spcAft>
            </a:pPr>
            <a:r>
              <a:rPr lang="en-GB" sz="2000" dirty="0"/>
              <a:t>Under promise and over perform: be responsive and listen. Look, feel and empathise with the client’s concerns. Be prepared to defend, or modify proposals according to client comments.</a:t>
            </a:r>
          </a:p>
          <a:p>
            <a:endParaRPr lang="en-GB" sz="2000" dirty="0"/>
          </a:p>
        </p:txBody>
      </p:sp>
    </p:spTree>
    <p:extLst>
      <p:ext uri="{BB962C8B-B14F-4D97-AF65-F5344CB8AC3E}">
        <p14:creationId xmlns:p14="http://schemas.microsoft.com/office/powerpoint/2010/main" val="4047967484"/>
      </p:ext>
    </p:extLst>
  </p:cSld>
  <p:clrMapOvr>
    <a:masterClrMapping/>
  </p:clrMapOvr>
</p:sld>
</file>

<file path=ppt/theme/theme1.xml><?xml version="1.0" encoding="utf-8"?>
<a:theme xmlns:a="http://schemas.openxmlformats.org/drawingml/2006/main" name="Riba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TotalTime>
  <Words>708</Words>
  <Application>Microsoft Office PowerPoint</Application>
  <PresentationFormat>Custom</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Riba theme</vt:lpstr>
      <vt:lpstr>RIBA International Case Studies</vt:lpstr>
      <vt:lpstr>RIBA International Case Studies</vt:lpstr>
      <vt:lpstr>RIBA International Case Studies</vt:lpstr>
      <vt:lpstr>RIBA International Case Studies</vt:lpstr>
      <vt:lpstr>RIBA International Case Studies </vt:lpstr>
      <vt:lpstr>RIBA International Case Studies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Sharron Bardsley</dc:creator>
  <cp:lastModifiedBy>Emmanuelle Meunier</cp:lastModifiedBy>
  <cp:revision>21</cp:revision>
  <dcterms:created xsi:type="dcterms:W3CDTF">2014-06-23T09:34:53Z</dcterms:created>
  <dcterms:modified xsi:type="dcterms:W3CDTF">2017-04-03T13:40:49Z</dcterms:modified>
</cp:coreProperties>
</file>